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sldIdLst>
    <p:sldId id="270" r:id="rId2"/>
    <p:sldId id="5843" r:id="rId3"/>
    <p:sldId id="5874" r:id="rId4"/>
    <p:sldId id="5875" r:id="rId5"/>
    <p:sldId id="5876" r:id="rId6"/>
    <p:sldId id="5877" r:id="rId7"/>
    <p:sldId id="648" r:id="rId8"/>
    <p:sldId id="5872" r:id="rId9"/>
    <p:sldId id="5858" r:id="rId10"/>
    <p:sldId id="279" r:id="rId11"/>
    <p:sldId id="5878" r:id="rId12"/>
    <p:sldId id="318" r:id="rId13"/>
    <p:sldId id="319" r:id="rId14"/>
    <p:sldId id="320" r:id="rId15"/>
    <p:sldId id="321" r:id="rId16"/>
    <p:sldId id="322" r:id="rId17"/>
    <p:sldId id="323" r:id="rId18"/>
    <p:sldId id="325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Cambria Math" panose="02040503050406030204" pitchFamily="18" charset="0"/>
      <p:regular r:id="rId27"/>
    </p:embeddedFont>
    <p:embeddedFont>
      <p:font typeface="Candara" panose="020E050203030302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447A"/>
    <a:srgbClr val="4C847B"/>
    <a:srgbClr val="DA9128"/>
    <a:srgbClr val="E2DDBF"/>
    <a:srgbClr val="B2B1A3"/>
    <a:srgbClr val="036F8B"/>
    <a:srgbClr val="EA5D32"/>
    <a:srgbClr val="2067CE"/>
    <a:srgbClr val="0D3B66"/>
    <a:srgbClr val="498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38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37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IWMI%20Consultancy\SIPS%20Tool-Excel\SPIS-SIZING.xlsm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/>
              <a:t>Monthly Irrigation Requirement</a:t>
            </a:r>
          </a:p>
        </c:rich>
      </c:tx>
      <c:layout>
        <c:manualLayout>
          <c:xMode val="edge"/>
          <c:yMode val="edge"/>
          <c:x val="0.31006233595800525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IWR!$C$32:$C$43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IWR!$M$32:$M$43</c:f>
              <c:numCache>
                <c:formatCode>_ * #,##0_ ;_ * \-#,##0_ ;_ * "-"??_ ;_ @_ </c:formatCode>
                <c:ptCount val="12"/>
                <c:pt idx="0">
                  <c:v>282953.95272286539</c:v>
                </c:pt>
                <c:pt idx="1">
                  <c:v>262827.32493221515</c:v>
                </c:pt>
                <c:pt idx="2">
                  <c:v>158264.89949826495</c:v>
                </c:pt>
                <c:pt idx="3">
                  <c:v>0</c:v>
                </c:pt>
                <c:pt idx="4">
                  <c:v>591690.9585991163</c:v>
                </c:pt>
                <c:pt idx="5">
                  <c:v>678657.97576382954</c:v>
                </c:pt>
                <c:pt idx="6">
                  <c:v>148458.87584622178</c:v>
                </c:pt>
                <c:pt idx="7">
                  <c:v>0</c:v>
                </c:pt>
                <c:pt idx="8">
                  <c:v>0</c:v>
                </c:pt>
                <c:pt idx="9">
                  <c:v>651195.89558711473</c:v>
                </c:pt>
                <c:pt idx="10">
                  <c:v>583412.61091946752</c:v>
                </c:pt>
                <c:pt idx="11">
                  <c:v>173262.1128151445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46-41AB-A47F-36E273C7DF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82794208"/>
        <c:axId val="582791296"/>
      </c:barChart>
      <c:catAx>
        <c:axId val="582794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2791296"/>
        <c:crosses val="autoZero"/>
        <c:auto val="1"/>
        <c:lblAlgn val="ctr"/>
        <c:lblOffset val="100"/>
        <c:noMultiLvlLbl val="0"/>
      </c:catAx>
      <c:valAx>
        <c:axId val="582791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IWR, liter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 * #,##0_ ;_ * \-#,##0_ ;_ * &quot;-&quot;??_ ;_ @_ 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2794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4E2408-F297-4006-8461-D50C259A05DF}" type="datetimeFigureOut">
              <a:rPr lang="en-IN" smtClean="0"/>
              <a:t>22-04-2022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B422F2-B373-47C5-AC5D-7D56ABF8275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98242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46C07-9825-4B51-9E5A-57783BFC893A}" type="slidenum">
              <a:rPr lang="en-IN" smtClean="0"/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79281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B1938-9A1A-41A6-BE45-88DFADD198BF}" type="datetimeFigureOut">
              <a:rPr lang="en-IN" smtClean="0"/>
              <a:t>22-04-2022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25ED9-9B62-4E78-949F-DB04F871C6A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87328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B1938-9A1A-41A6-BE45-88DFADD198BF}" type="datetimeFigureOut">
              <a:rPr lang="en-IN" smtClean="0"/>
              <a:t>22-04-2022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25ED9-9B62-4E78-949F-DB04F871C6A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58127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B1938-9A1A-41A6-BE45-88DFADD198BF}" type="datetimeFigureOut">
              <a:rPr lang="en-IN" smtClean="0"/>
              <a:t>22-04-2022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25ED9-9B62-4E78-949F-DB04F871C6A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2030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Text + Image/Diagram #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8EB801-33CC-0A48-8346-D8A5E742223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2367400"/>
            <a:ext cx="6172200" cy="34936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image or diagram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D66A03-9401-1945-9C7F-E391BF233E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75338"/>
            <a:ext cx="3932237" cy="349365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563BE06-49EF-A243-BC7F-115E471F94E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83AA861-FF9B-4070-847E-7EF66EA1AA34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950039C7-58A9-B04A-9AFB-D47330856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430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B1938-9A1A-41A6-BE45-88DFADD198BF}" type="datetimeFigureOut">
              <a:rPr lang="en-IN" smtClean="0"/>
              <a:t>22-04-2022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25ED9-9B62-4E78-949F-DB04F871C6A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21147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B1938-9A1A-41A6-BE45-88DFADD198BF}" type="datetimeFigureOut">
              <a:rPr lang="en-IN" smtClean="0"/>
              <a:t>22-04-2022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25ED9-9B62-4E78-949F-DB04F871C6A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03046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B1938-9A1A-41A6-BE45-88DFADD198BF}" type="datetimeFigureOut">
              <a:rPr lang="en-IN" smtClean="0"/>
              <a:t>22-04-2022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25ED9-9B62-4E78-949F-DB04F871C6A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50316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B1938-9A1A-41A6-BE45-88DFADD198BF}" type="datetimeFigureOut">
              <a:rPr lang="en-IN" smtClean="0"/>
              <a:t>22-04-2022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25ED9-9B62-4E78-949F-DB04F871C6A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57509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B1938-9A1A-41A6-BE45-88DFADD198BF}" type="datetimeFigureOut">
              <a:rPr lang="en-IN" smtClean="0"/>
              <a:t>22-04-2022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25ED9-9B62-4E78-949F-DB04F871C6A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43646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B1938-9A1A-41A6-BE45-88DFADD198BF}" type="datetimeFigureOut">
              <a:rPr lang="en-IN" smtClean="0"/>
              <a:t>22-04-2022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25ED9-9B62-4E78-949F-DB04F871C6A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60897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B1938-9A1A-41A6-BE45-88DFADD198BF}" type="datetimeFigureOut">
              <a:rPr lang="en-IN" smtClean="0"/>
              <a:t>22-04-2022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25ED9-9B62-4E78-949F-DB04F871C6A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75975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B1938-9A1A-41A6-BE45-88DFADD198BF}" type="datetimeFigureOut">
              <a:rPr lang="en-IN" smtClean="0"/>
              <a:t>22-04-2022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25ED9-9B62-4E78-949F-DB04F871C6A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45384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6B1938-9A1A-41A6-BE45-88DFADD198BF}" type="datetimeFigureOut">
              <a:rPr lang="en-IN" smtClean="0"/>
              <a:t>22-04-2022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25ED9-9B62-4E78-949F-DB04F871C6A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00135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2.png"/><Relationship Id="rId7" Type="http://schemas.openxmlformats.org/officeDocument/2006/relationships/image" Target="../media/image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7.pn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36.png"/><Relationship Id="rId7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5.jpeg"/><Relationship Id="rId4" Type="http://schemas.openxmlformats.org/officeDocument/2006/relationships/image" Target="../media/image37.png"/><Relationship Id="rId9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9.png"/><Relationship Id="rId7" Type="http://schemas.openxmlformats.org/officeDocument/2006/relationships/image" Target="../media/image5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11" Type="http://schemas.openxmlformats.org/officeDocument/2006/relationships/image" Target="../media/image34.jpeg"/><Relationship Id="rId5" Type="http://schemas.openxmlformats.org/officeDocument/2006/relationships/image" Target="../media/image42.png"/><Relationship Id="rId10" Type="http://schemas.openxmlformats.org/officeDocument/2006/relationships/image" Target="../media/image6.jpeg"/><Relationship Id="rId4" Type="http://schemas.openxmlformats.org/officeDocument/2006/relationships/image" Target="../media/image40.pn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44.png"/><Relationship Id="rId7" Type="http://schemas.openxmlformats.org/officeDocument/2006/relationships/image" Target="../media/image6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7.png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6.png"/><Relationship Id="rId7" Type="http://schemas.openxmlformats.org/officeDocument/2006/relationships/image" Target="../media/image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image" Target="../media/image41.png"/><Relationship Id="rId10" Type="http://schemas.openxmlformats.org/officeDocument/2006/relationships/image" Target="../media/image34.jpeg"/><Relationship Id="rId4" Type="http://schemas.openxmlformats.org/officeDocument/2006/relationships/image" Target="../media/image47.png"/><Relationship Id="rId9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4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33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50.png"/><Relationship Id="rId7" Type="http://schemas.openxmlformats.org/officeDocument/2006/relationships/image" Target="../media/image6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7.pn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-1"/>
            <a:ext cx="12192000" cy="5823401"/>
          </a:xfrm>
          <a:prstGeom prst="rect">
            <a:avLst/>
          </a:prstGeom>
          <a:solidFill>
            <a:srgbClr val="2444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5" name="Title 3"/>
          <p:cNvSpPr>
            <a:spLocks noGrp="1"/>
          </p:cNvSpPr>
          <p:nvPr>
            <p:ph type="ctrTitle"/>
          </p:nvPr>
        </p:nvSpPr>
        <p:spPr>
          <a:xfrm>
            <a:off x="183755" y="1424864"/>
            <a:ext cx="5106960" cy="3109035"/>
          </a:xfrm>
        </p:spPr>
        <p:txBody>
          <a:bodyPr anchor="ctr" anchorCtr="0">
            <a:noAutofit/>
          </a:bodyPr>
          <a:lstStyle/>
          <a:p>
            <a:r>
              <a:rPr lang="en-IN" sz="4800" dirty="0">
                <a:solidFill>
                  <a:schemeClr val="bg1"/>
                </a:solidFill>
                <a:latin typeface="Candara" panose="020E0502030303020204" pitchFamily="34" charset="0"/>
              </a:rPr>
              <a:t>Solar Irrigation Pump (SIP) </a:t>
            </a:r>
            <a:br>
              <a:rPr lang="en-IN" sz="4800" dirty="0">
                <a:solidFill>
                  <a:schemeClr val="bg1"/>
                </a:solidFill>
                <a:latin typeface="Candara" panose="020E0502030303020204" pitchFamily="34" charset="0"/>
              </a:rPr>
            </a:br>
            <a:r>
              <a:rPr lang="en-IN" sz="4800" dirty="0">
                <a:solidFill>
                  <a:schemeClr val="bg1"/>
                </a:solidFill>
                <a:latin typeface="Candara" panose="020E0502030303020204" pitchFamily="34" charset="0"/>
              </a:rPr>
              <a:t>Sizing Tool</a:t>
            </a:r>
            <a:br>
              <a:rPr lang="en-IN" sz="4800" dirty="0">
                <a:solidFill>
                  <a:schemeClr val="bg1"/>
                </a:solidFill>
                <a:latin typeface="Candara" panose="020E0502030303020204" pitchFamily="34" charset="0"/>
              </a:rPr>
            </a:br>
            <a:r>
              <a:rPr lang="en-IN" sz="100" dirty="0">
                <a:solidFill>
                  <a:schemeClr val="bg1"/>
                </a:solidFill>
                <a:latin typeface="Candara" panose="020E0502030303020204" pitchFamily="34" charset="0"/>
              </a:rPr>
              <a:t>.</a:t>
            </a:r>
            <a:br>
              <a:rPr lang="en-IN" sz="4800" dirty="0">
                <a:solidFill>
                  <a:schemeClr val="bg1"/>
                </a:solidFill>
                <a:latin typeface="Candara" panose="020E0502030303020204" pitchFamily="34" charset="0"/>
              </a:rPr>
            </a:br>
            <a:r>
              <a:rPr lang="en-IN" sz="1000" dirty="0">
                <a:solidFill>
                  <a:srgbClr val="24447A"/>
                </a:solidFill>
                <a:latin typeface="Candara" panose="020E0502030303020204" pitchFamily="34" charset="0"/>
              </a:rPr>
              <a:t>.</a:t>
            </a:r>
            <a:br>
              <a:rPr lang="en-IN" sz="4800" dirty="0">
                <a:solidFill>
                  <a:schemeClr val="bg1"/>
                </a:solidFill>
                <a:latin typeface="Candara" panose="020E0502030303020204" pitchFamily="34" charset="0"/>
              </a:rPr>
            </a:br>
            <a:r>
              <a:rPr lang="en-IN" sz="4000" i="1" dirty="0">
                <a:solidFill>
                  <a:schemeClr val="accent2"/>
                </a:solidFill>
                <a:latin typeface="Candara" panose="020E0502030303020204" pitchFamily="34" charset="0"/>
              </a:rPr>
              <a:t>Beta Version</a:t>
            </a:r>
            <a:endParaRPr lang="en-IN" sz="1600" i="1" dirty="0">
              <a:solidFill>
                <a:schemeClr val="accent2"/>
              </a:solidFill>
              <a:latin typeface="Candara" panose="020E0502030303020204" pitchFamily="34" charset="0"/>
            </a:endParaRPr>
          </a:p>
        </p:txBody>
      </p:sp>
      <p:sp>
        <p:nvSpPr>
          <p:cNvPr id="26" name="Subtitle 4"/>
          <p:cNvSpPr>
            <a:spLocks noGrp="1"/>
          </p:cNvSpPr>
          <p:nvPr>
            <p:ph type="subTitle" idx="1"/>
          </p:nvPr>
        </p:nvSpPr>
        <p:spPr>
          <a:xfrm>
            <a:off x="183755" y="4441371"/>
            <a:ext cx="5106960" cy="1158240"/>
          </a:xfrm>
        </p:spPr>
        <p:txBody>
          <a:bodyPr anchor="ctr" anchorCtr="0">
            <a:normAutofit/>
          </a:bodyPr>
          <a:lstStyle/>
          <a:p>
            <a:r>
              <a:rPr lang="en-IN" sz="2800" b="1" dirty="0">
                <a:solidFill>
                  <a:schemeClr val="accent4"/>
                </a:solidFill>
                <a:latin typeface="Candara" panose="020E0502030303020204" pitchFamily="34" charset="0"/>
              </a:rPr>
              <a:t>Shilp Verma</a:t>
            </a:r>
          </a:p>
          <a:p>
            <a:r>
              <a:rPr lang="en-IN" sz="1600" b="1" dirty="0">
                <a:solidFill>
                  <a:schemeClr val="accent4"/>
                </a:solidFill>
                <a:latin typeface="Candara" panose="020E0502030303020204" pitchFamily="34" charset="0"/>
              </a:rPr>
              <a:t>Senior Researcher, IWMI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3755" y="621757"/>
            <a:ext cx="510696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b="1" dirty="0">
                <a:solidFill>
                  <a:schemeClr val="accent4"/>
                </a:solidFill>
                <a:latin typeface="Candara" panose="020E0502030303020204" pitchFamily="34" charset="0"/>
              </a:rPr>
              <a:t>| Fourth National Workshop on PM-KUSUM |</a:t>
            </a:r>
          </a:p>
          <a:p>
            <a:pPr algn="ctr"/>
            <a:endParaRPr lang="en-IN" sz="600" b="1" dirty="0">
              <a:solidFill>
                <a:schemeClr val="accent4"/>
              </a:solidFill>
              <a:latin typeface="Candara" panose="020E0502030303020204" pitchFamily="34" charset="0"/>
            </a:endParaRPr>
          </a:p>
          <a:p>
            <a:pPr algn="ctr"/>
            <a:r>
              <a:rPr lang="en-IN" sz="1400" b="1" dirty="0">
                <a:solidFill>
                  <a:schemeClr val="accent4"/>
                </a:solidFill>
                <a:latin typeface="Candara" panose="020E0502030303020204" pitchFamily="34" charset="0"/>
              </a:rPr>
              <a:t>| India Habitat Centre, New Delhi | 22</a:t>
            </a:r>
            <a:r>
              <a:rPr lang="en-IN" sz="1400" b="1" baseline="30000" dirty="0">
                <a:solidFill>
                  <a:schemeClr val="accent4"/>
                </a:solidFill>
                <a:latin typeface="Candara" panose="020E0502030303020204" pitchFamily="34" charset="0"/>
              </a:rPr>
              <a:t>nd</a:t>
            </a:r>
            <a:r>
              <a:rPr lang="en-IN" sz="1400" b="1" dirty="0">
                <a:solidFill>
                  <a:schemeClr val="accent4"/>
                </a:solidFill>
                <a:latin typeface="Candara" panose="020E0502030303020204" pitchFamily="34" charset="0"/>
              </a:rPr>
              <a:t> April, 2022 |</a:t>
            </a:r>
          </a:p>
        </p:txBody>
      </p:sp>
      <p:pic>
        <p:nvPicPr>
          <p:cNvPr id="37" name="Picture 36" descr="A person in a field of grass&#10;&#10;Description automatically generated with low confidence">
            <a:extLst>
              <a:ext uri="{FF2B5EF4-FFF2-40B4-BE49-F238E27FC236}">
                <a16:creationId xmlns:a16="http://schemas.microsoft.com/office/drawing/2014/main" id="{C6480E9A-4ACA-4371-ACE8-D5CB008D28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9703">
            <a:off x="6039726" y="2763430"/>
            <a:ext cx="324645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" name="Picture 34" descr="A person sitting on a ledge next to a body of water&#10;&#10;Description automatically generated with low confidence">
            <a:extLst>
              <a:ext uri="{FF2B5EF4-FFF2-40B4-BE49-F238E27FC236}">
                <a16:creationId xmlns:a16="http://schemas.microsoft.com/office/drawing/2014/main" id="{5AA791D9-9E26-449D-8747-CC37ACCFA4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0427">
            <a:off x="8560156" y="2831703"/>
            <a:ext cx="3246509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 descr="A picture containing solar cell, grass, outdoor, tree&#10;&#10;Description automatically generated">
            <a:extLst>
              <a:ext uri="{FF2B5EF4-FFF2-40B4-BE49-F238E27FC236}">
                <a16:creationId xmlns:a16="http://schemas.microsoft.com/office/drawing/2014/main" id="{A1275A9F-05F3-4783-8092-BAAA981565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2844">
            <a:off x="8349585" y="796150"/>
            <a:ext cx="3372389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490DB9AF-EE37-467C-ACE5-5A2A9B6676AE}"/>
              </a:ext>
            </a:extLst>
          </p:cNvPr>
          <p:cNvGrpSpPr/>
          <p:nvPr/>
        </p:nvGrpSpPr>
        <p:grpSpPr>
          <a:xfrm>
            <a:off x="78781" y="5850126"/>
            <a:ext cx="8074456" cy="972000"/>
            <a:chOff x="78781" y="5850126"/>
            <a:chExt cx="8074456" cy="972000"/>
          </a:xfrm>
        </p:grpSpPr>
        <p:pic>
          <p:nvPicPr>
            <p:cNvPr id="28" name="Picture 2" descr="File:The official logo of IWMI.jpg - Wikimedia Commons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81" y="5976126"/>
              <a:ext cx="1144287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0" descr="Indian Council of Agricultural Research (ICAR)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9985" y="5976126"/>
              <a:ext cx="707764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FA8D4AA-E4C3-4093-AE3C-D1D5370E5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34056" y="5976126"/>
              <a:ext cx="1734941" cy="720000"/>
            </a:xfrm>
            <a:prstGeom prst="rect">
              <a:avLst/>
            </a:prstGeom>
          </p:spPr>
        </p:pic>
        <p:pic>
          <p:nvPicPr>
            <p:cNvPr id="1032" name="Picture 8" descr="BISA | Borlaug Institute for South Asia">
              <a:extLst>
                <a:ext uri="{FF2B5EF4-FFF2-40B4-BE49-F238E27FC236}">
                  <a16:creationId xmlns:a16="http://schemas.microsoft.com/office/drawing/2014/main" id="{22A1368B-EF59-4F4D-B1C2-9E94918326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8737" y="5976126"/>
              <a:ext cx="1552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38" descr="Logo&#10;&#10;Description automatically generated">
              <a:extLst>
                <a:ext uri="{FF2B5EF4-FFF2-40B4-BE49-F238E27FC236}">
                  <a16:creationId xmlns:a16="http://schemas.microsoft.com/office/drawing/2014/main" id="{AC5B4BD7-21E2-467A-B958-8A3082092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3135" y="5850126"/>
              <a:ext cx="2600102" cy="972000"/>
            </a:xfrm>
            <a:prstGeom prst="rect">
              <a:avLst/>
            </a:prstGeom>
          </p:spPr>
        </p:pic>
      </p:grpSp>
      <p:pic>
        <p:nvPicPr>
          <p:cNvPr id="20" name="Picture 19" descr="A picture containing outdoor, colorful&#10;&#10;Description automatically generated">
            <a:extLst>
              <a:ext uri="{FF2B5EF4-FFF2-40B4-BE49-F238E27FC236}">
                <a16:creationId xmlns:a16="http://schemas.microsoft.com/office/drawing/2014/main" id="{D5C608DC-6487-45A2-80CA-6074C565A0E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5573">
            <a:off x="5678860" y="676950"/>
            <a:ext cx="324645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535935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4" name="Rectangle 72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1610" y="5617029"/>
            <a:ext cx="3878940" cy="1139882"/>
          </a:xfrm>
          <a:noFill/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z="5400" dirty="0">
                <a:solidFill>
                  <a:schemeClr val="tx1"/>
                </a:solidFill>
              </a:rPr>
              <a:t>Thank You…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8AD2EEB5-F5B4-4BDA-8293-9A997C1299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827285" y="5121601"/>
            <a:ext cx="0" cy="91440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4A79E2BA-3260-44D7-AE83-B275546EC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2510" y="5059512"/>
            <a:ext cx="209550" cy="12091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4E3F0F-2371-49E7-9B94-7C28C83EC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0122" y="5518661"/>
            <a:ext cx="314325" cy="1238250"/>
          </a:xfrm>
          <a:prstGeom prst="rect">
            <a:avLst/>
          </a:prstGeom>
        </p:spPr>
      </p:pic>
      <p:pic>
        <p:nvPicPr>
          <p:cNvPr id="4" name="Picture 3" descr="A picture containing tree, outdoor, grass&#10;&#10;Description automatically generated">
            <a:extLst>
              <a:ext uri="{FF2B5EF4-FFF2-40B4-BE49-F238E27FC236}">
                <a16:creationId xmlns:a16="http://schemas.microsoft.com/office/drawing/2014/main" id="{2FFFE535-B617-4F0D-96C9-52171DCD0F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48" b="184"/>
          <a:stretch/>
        </p:blipFill>
        <p:spPr>
          <a:xfrm>
            <a:off x="-1526" y="0"/>
            <a:ext cx="12183939" cy="5327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3EC4B6D-983D-4335-B066-39F2CE1AB35E}"/>
              </a:ext>
            </a:extLst>
          </p:cNvPr>
          <p:cNvGrpSpPr/>
          <p:nvPr/>
        </p:nvGrpSpPr>
        <p:grpSpPr>
          <a:xfrm>
            <a:off x="171450" y="5681374"/>
            <a:ext cx="5640296" cy="1139882"/>
            <a:chOff x="171450" y="5681374"/>
            <a:chExt cx="5640296" cy="1139882"/>
          </a:xfrm>
        </p:grpSpPr>
        <p:pic>
          <p:nvPicPr>
            <p:cNvPr id="15" name="Picture 2" descr="File:The official logo of IWMI.jpg - Wikimedia Commons">
              <a:extLst>
                <a:ext uri="{FF2B5EF4-FFF2-40B4-BE49-F238E27FC236}">
                  <a16:creationId xmlns:a16="http://schemas.microsoft.com/office/drawing/2014/main" id="{49CF4FA0-57E3-448B-8C63-62D4C0A288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450" y="5798852"/>
              <a:ext cx="1389051" cy="9049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 descr="Indian Council of Agricultural Research (ICAR)">
              <a:extLst>
                <a:ext uri="{FF2B5EF4-FFF2-40B4-BE49-F238E27FC236}">
                  <a16:creationId xmlns:a16="http://schemas.microsoft.com/office/drawing/2014/main" id="{42F88325-4CFE-449E-A0D1-FDDFB44442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1952" y="5681374"/>
              <a:ext cx="859156" cy="1139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2" descr="Logo&#10;&#10;Description automatically generated">
              <a:extLst>
                <a:ext uri="{FF2B5EF4-FFF2-40B4-BE49-F238E27FC236}">
                  <a16:creationId xmlns:a16="http://schemas.microsoft.com/office/drawing/2014/main" id="{EF970479-5E54-4650-9C8C-007C88143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2559" y="5681374"/>
              <a:ext cx="3049187" cy="1139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4972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C569F-5384-408D-9255-8433240BC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48E1E4-CB15-4122-9683-3B6664561F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558995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BE17D87-D34D-4F21-9D13-D700D4C92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70" y="644659"/>
            <a:ext cx="5257800" cy="840220"/>
          </a:xfrm>
        </p:spPr>
        <p:txBody>
          <a:bodyPr/>
          <a:lstStyle/>
          <a:p>
            <a:r>
              <a:rPr lang="en-IN" dirty="0"/>
              <a:t>Pump discharge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B4106E5-693D-4FF6-8B98-A369185160F1}"/>
              </a:ext>
            </a:extLst>
          </p:cNvPr>
          <p:cNvSpPr txBox="1">
            <a:spLocks/>
          </p:cNvSpPr>
          <p:nvPr/>
        </p:nvSpPr>
        <p:spPr>
          <a:xfrm>
            <a:off x="599812" y="1645206"/>
            <a:ext cx="6945086" cy="4313918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IN" dirty="0"/>
              <a:t>Pump discharge depends on Irrigation water requirement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IN" dirty="0">
                <a:solidFill>
                  <a:srgbClr val="0070C0"/>
                </a:solidFill>
              </a:rPr>
              <a:t>Irrigation water requirement</a:t>
            </a:r>
          </a:p>
          <a:p>
            <a:pPr marL="914400" lvl="1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IN" dirty="0"/>
              <a:t>Number of plots and extent of irrigated area </a:t>
            </a:r>
          </a:p>
          <a:p>
            <a:pPr marL="914400" lvl="1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IN" dirty="0"/>
              <a:t>Type of crop  and sowing dates</a:t>
            </a:r>
          </a:p>
          <a:p>
            <a:pPr marL="914400" lvl="1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IN" dirty="0"/>
              <a:t>Climate of the area: Rainfall, </a:t>
            </a:r>
            <a:r>
              <a:rPr lang="en-IN" dirty="0" err="1"/>
              <a:t>T</a:t>
            </a:r>
            <a:r>
              <a:rPr lang="en-IN" baseline="-25000" dirty="0" err="1"/>
              <a:t>max</a:t>
            </a:r>
            <a:r>
              <a:rPr lang="en-IN" dirty="0"/>
              <a:t>, </a:t>
            </a:r>
            <a:r>
              <a:rPr lang="en-IN" dirty="0" err="1"/>
              <a:t>T</a:t>
            </a:r>
            <a:r>
              <a:rPr lang="en-IN" baseline="-25000" dirty="0" err="1"/>
              <a:t>min</a:t>
            </a:r>
            <a:r>
              <a:rPr lang="en-IN" dirty="0"/>
              <a:t>, Wind speed, RH</a:t>
            </a:r>
          </a:p>
          <a:p>
            <a:pPr marL="914400" lvl="1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IN" dirty="0"/>
              <a:t>Depth of root zone</a:t>
            </a:r>
          </a:p>
          <a:p>
            <a:pPr marL="914400" lvl="1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IN" dirty="0"/>
              <a:t>Soil type: Field Capacity, Wilting point, Deep percolation rate </a:t>
            </a:r>
          </a:p>
          <a:p>
            <a:pPr marL="914400" lvl="1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IN" dirty="0"/>
              <a:t>Irrigation system used in each plot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IN" dirty="0"/>
              <a:t>Complex process of Atmosphere, plant and soil interaction</a:t>
            </a:r>
          </a:p>
          <a:p>
            <a:pPr marL="914400" lvl="1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IN" dirty="0"/>
              <a:t>Data intensive and requires technical expertise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IN" dirty="0">
                <a:solidFill>
                  <a:srgbClr val="0070C0"/>
                </a:solidFill>
              </a:rPr>
              <a:t>SIPS Tool</a:t>
            </a:r>
          </a:p>
          <a:p>
            <a:pPr marL="914400" lvl="1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IN" dirty="0"/>
              <a:t>Penman Monteith method for ET0</a:t>
            </a:r>
          </a:p>
          <a:p>
            <a:pPr marL="914400" lvl="1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IN" dirty="0" err="1"/>
              <a:t>ETo</a:t>
            </a:r>
            <a:r>
              <a:rPr lang="en-IN" dirty="0"/>
              <a:t> at daily time step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3155B8-3327-456B-99B7-4848623A2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4691" y="534347"/>
            <a:ext cx="4242844" cy="2715420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CD409C-6A59-4FDA-ADED-03F8EEE43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4691" y="3249766"/>
            <a:ext cx="4242844" cy="2709358"/>
          </a:xfrm>
          <a:prstGeom prst="roundRect">
            <a:avLst>
              <a:gd name="adj" fmla="val 3678"/>
            </a:avLst>
          </a:prstGeom>
          <a:ln>
            <a:solidFill>
              <a:schemeClr val="bg1">
                <a:lumMod val="65000"/>
              </a:schemeClr>
            </a:solidFill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79C7FD5-5D00-4BB1-873B-82C975C83ABD}"/>
              </a:ext>
            </a:extLst>
          </p:cNvPr>
          <p:cNvGrpSpPr>
            <a:grpSpLocks noChangeAspect="1"/>
          </p:cNvGrpSpPr>
          <p:nvPr/>
        </p:nvGrpSpPr>
        <p:grpSpPr>
          <a:xfrm>
            <a:off x="170705" y="6279779"/>
            <a:ext cx="5923465" cy="540000"/>
            <a:chOff x="948584" y="547505"/>
            <a:chExt cx="9872434" cy="900000"/>
          </a:xfrm>
        </p:grpSpPr>
        <p:pic>
          <p:nvPicPr>
            <p:cNvPr id="10" name="Picture 2" descr="File:The official logo of IWMI.jpg - Wikimedia Commons">
              <a:extLst>
                <a:ext uri="{FF2B5EF4-FFF2-40B4-BE49-F238E27FC236}">
                  <a16:creationId xmlns:a16="http://schemas.microsoft.com/office/drawing/2014/main" id="{D1600660-8831-403E-9031-FF6AB2F360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584" y="547505"/>
              <a:ext cx="1430358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EFC4BBC-62E2-404D-B90E-41D97470C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78942" y="547505"/>
              <a:ext cx="2168675" cy="9000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F3B7EB4-751A-47A6-91BE-255DBD225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47617" y="547505"/>
              <a:ext cx="3039342" cy="900000"/>
            </a:xfrm>
            <a:prstGeom prst="rect">
              <a:avLst/>
            </a:prstGeom>
          </p:spPr>
        </p:pic>
        <p:pic>
          <p:nvPicPr>
            <p:cNvPr id="13" name="Picture 12" descr="Indian Council of Agricultural Research (ICAR)">
              <a:extLst>
                <a:ext uri="{FF2B5EF4-FFF2-40B4-BE49-F238E27FC236}">
                  <a16:creationId xmlns:a16="http://schemas.microsoft.com/office/drawing/2014/main" id="{08C23F6D-E898-45E5-A7F7-AE8586FD32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6959" y="547505"/>
              <a:ext cx="1011837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4" descr="GIZ India on Twitter: &amp;quot;@DeutscheWelle talks about #IndoGerman  #Environmental cooperation. Features @giz_india&amp;#39;s support for #smartcities  #solarenergy and #Fraunhofer IGB for intelligent #watermanagement  #60yearsindogermandevcoop @GermanyinIndia ...">
              <a:extLst>
                <a:ext uri="{FF2B5EF4-FFF2-40B4-BE49-F238E27FC236}">
                  <a16:creationId xmlns:a16="http://schemas.microsoft.com/office/drawing/2014/main" id="{DDBE5710-4AA3-4479-A5FB-6BD696CA9D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8796" y="547505"/>
              <a:ext cx="2222222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806683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4AFB2BE-27F6-4EAF-ADC2-30DC57B11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182" y="640705"/>
            <a:ext cx="7039615" cy="773823"/>
          </a:xfrm>
        </p:spPr>
        <p:txBody>
          <a:bodyPr>
            <a:normAutofit/>
          </a:bodyPr>
          <a:lstStyle/>
          <a:p>
            <a:r>
              <a:rPr lang="en-US" sz="3600" dirty="0"/>
              <a:t>Crop Water Requirement Module</a:t>
            </a:r>
            <a:endParaRPr lang="en-IN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9434BD-A048-4286-9A11-D93B62D70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451" y="1408302"/>
            <a:ext cx="6881598" cy="45651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063787-CB76-4F30-9BDE-5D4E76EF44A0}"/>
              </a:ext>
            </a:extLst>
          </p:cNvPr>
          <p:cNvSpPr txBox="1"/>
          <p:nvPr/>
        </p:nvSpPr>
        <p:spPr>
          <a:xfrm>
            <a:off x="8239103" y="5493956"/>
            <a:ext cx="9681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0" dirty="0">
                <a:solidFill>
                  <a:srgbClr val="002C57"/>
                </a:solidFill>
                <a:effectLst/>
                <a:latin typeface="Arial" panose="020B0604020202020204" pitchFamily="34" charset="0"/>
              </a:rPr>
              <a:t>FAO 56</a:t>
            </a:r>
            <a:endParaRPr lang="en-US" sz="1600" b="1" dirty="0">
              <a:solidFill>
                <a:srgbClr val="002C57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6D46F2-7E91-4AAE-800E-D3C5CDB344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2034"/>
          <a:stretch/>
        </p:blipFill>
        <p:spPr>
          <a:xfrm>
            <a:off x="8239103" y="3359763"/>
            <a:ext cx="3641123" cy="2015811"/>
          </a:xfrm>
          <a:prstGeom prst="roundRect">
            <a:avLst>
              <a:gd name="adj" fmla="val 3420"/>
            </a:avLst>
          </a:prstGeom>
          <a:ln>
            <a:solidFill>
              <a:schemeClr val="bg1">
                <a:lumMod val="85000"/>
              </a:schemeClr>
            </a:solidFill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8AEFFEC-C8A6-43C8-B61C-D41963B8E68F}"/>
              </a:ext>
            </a:extLst>
          </p:cNvPr>
          <p:cNvGrpSpPr/>
          <p:nvPr/>
        </p:nvGrpSpPr>
        <p:grpSpPr>
          <a:xfrm>
            <a:off x="8239103" y="950919"/>
            <a:ext cx="3711128" cy="2333487"/>
            <a:chOff x="2151237" y="4180362"/>
            <a:chExt cx="4030482" cy="2520000"/>
          </a:xfrm>
        </p:grpSpPr>
        <p:pic>
          <p:nvPicPr>
            <p:cNvPr id="10" name="Content Placeholder 5">
              <a:extLst>
                <a:ext uri="{FF2B5EF4-FFF2-40B4-BE49-F238E27FC236}">
                  <a16:creationId xmlns:a16="http://schemas.microsoft.com/office/drawing/2014/main" id="{F4A72EB9-85D4-4B17-9642-0B277EA9D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1237" y="4180362"/>
              <a:ext cx="3944763" cy="2520000"/>
            </a:xfrm>
            <a:prstGeom prst="roundRect">
              <a:avLst>
                <a:gd name="adj" fmla="val 3996"/>
              </a:avLst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7047FA7-A152-422B-ABFC-61C7B7A761E1}"/>
                </a:ext>
              </a:extLst>
            </p:cNvPr>
            <p:cNvSpPr txBox="1"/>
            <p:nvPr/>
          </p:nvSpPr>
          <p:spPr>
            <a:xfrm>
              <a:off x="2844803" y="5573489"/>
              <a:ext cx="4122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1400" dirty="0"/>
                <a:t>0.3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43F3418-21BE-4A31-8DBD-94888523AE8A}"/>
                </a:ext>
              </a:extLst>
            </p:cNvPr>
            <p:cNvSpPr txBox="1"/>
            <p:nvPr/>
          </p:nvSpPr>
          <p:spPr>
            <a:xfrm>
              <a:off x="4717146" y="4673603"/>
              <a:ext cx="4122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1400" dirty="0"/>
                <a:t>1.1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7F61D23-94B6-4CB8-A7C1-314C510694ED}"/>
                </a:ext>
              </a:extLst>
            </p:cNvPr>
            <p:cNvSpPr txBox="1"/>
            <p:nvPr/>
          </p:nvSpPr>
          <p:spPr>
            <a:xfrm>
              <a:off x="5769427" y="5001755"/>
              <a:ext cx="4122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1400" dirty="0"/>
                <a:t>0.7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A6673B5-2BEE-4FF2-8B89-710FB04D27F2}"/>
              </a:ext>
            </a:extLst>
          </p:cNvPr>
          <p:cNvGrpSpPr>
            <a:grpSpLocks noChangeAspect="1"/>
          </p:cNvGrpSpPr>
          <p:nvPr/>
        </p:nvGrpSpPr>
        <p:grpSpPr>
          <a:xfrm>
            <a:off x="170705" y="6279779"/>
            <a:ext cx="5923465" cy="540000"/>
            <a:chOff x="948584" y="547505"/>
            <a:chExt cx="9872434" cy="900000"/>
          </a:xfrm>
        </p:grpSpPr>
        <p:pic>
          <p:nvPicPr>
            <p:cNvPr id="15" name="Picture 2" descr="File:The official logo of IWMI.jpg - Wikimedia Commons">
              <a:extLst>
                <a:ext uri="{FF2B5EF4-FFF2-40B4-BE49-F238E27FC236}">
                  <a16:creationId xmlns:a16="http://schemas.microsoft.com/office/drawing/2014/main" id="{6729E0E4-0FFA-4DC7-8377-E127C53033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584" y="547505"/>
              <a:ext cx="1430358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5AEC5DF-26D7-4A0B-A940-28CA03A1C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78942" y="547505"/>
              <a:ext cx="2168675" cy="9000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42C80B0-9F66-46CA-AE9B-7A4C9E696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47617" y="547505"/>
              <a:ext cx="3039342" cy="900000"/>
            </a:xfrm>
            <a:prstGeom prst="rect">
              <a:avLst/>
            </a:prstGeom>
          </p:spPr>
        </p:pic>
        <p:pic>
          <p:nvPicPr>
            <p:cNvPr id="18" name="Picture 17" descr="Indian Council of Agricultural Research (ICAR)">
              <a:extLst>
                <a:ext uri="{FF2B5EF4-FFF2-40B4-BE49-F238E27FC236}">
                  <a16:creationId xmlns:a16="http://schemas.microsoft.com/office/drawing/2014/main" id="{AFAD7FD5-BB7D-4B45-9C94-DCED9B23E9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6959" y="547505"/>
              <a:ext cx="1011837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4" descr="GIZ India on Twitter: &amp;quot;@DeutscheWelle talks about #IndoGerman  #Environmental cooperation. Features @giz_india&amp;#39;s support for #smartcities  #solarenergy and #Fraunhofer IGB for intelligent #watermanagement  #60yearsindogermandevcoop @GermanyinIndia ...">
              <a:extLst>
                <a:ext uri="{FF2B5EF4-FFF2-40B4-BE49-F238E27FC236}">
                  <a16:creationId xmlns:a16="http://schemas.microsoft.com/office/drawing/2014/main" id="{16F87B09-A759-49FF-A40F-A01007742F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8796" y="547505"/>
              <a:ext cx="2222222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D0555A6-04F0-4090-9BC0-BA7472DFB71E}"/>
              </a:ext>
            </a:extLst>
          </p:cNvPr>
          <p:cNvCxnSpPr>
            <a:cxnSpLocks/>
          </p:cNvCxnSpPr>
          <p:nvPr/>
        </p:nvCxnSpPr>
        <p:spPr>
          <a:xfrm>
            <a:off x="7605317" y="1373400"/>
            <a:ext cx="0" cy="4906379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60055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B7901ED-1EB7-45BA-A43D-9A32A6F79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874" y="481367"/>
            <a:ext cx="10515600" cy="710805"/>
          </a:xfrm>
        </p:spPr>
        <p:txBody>
          <a:bodyPr/>
          <a:lstStyle/>
          <a:p>
            <a:r>
              <a:rPr lang="en-IN" dirty="0"/>
              <a:t>Root Zone water balance</a:t>
            </a:r>
          </a:p>
        </p:txBody>
      </p:sp>
      <p:pic>
        <p:nvPicPr>
          <p:cNvPr id="6" name="Content Placeholder 14">
            <a:extLst>
              <a:ext uri="{FF2B5EF4-FFF2-40B4-BE49-F238E27FC236}">
                <a16:creationId xmlns:a16="http://schemas.microsoft.com/office/drawing/2014/main" id="{BE83932B-A5D8-4F3C-B6F3-DF9BD787E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89" y="1253528"/>
            <a:ext cx="4310991" cy="37370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DB4D5F-3361-446F-B378-ACAE1183C7A6}"/>
              </a:ext>
            </a:extLst>
          </p:cNvPr>
          <p:cNvSpPr txBox="1"/>
          <p:nvPr/>
        </p:nvSpPr>
        <p:spPr>
          <a:xfrm>
            <a:off x="383949" y="5064315"/>
            <a:ext cx="2625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>
                <a:solidFill>
                  <a:srgbClr val="0070C0"/>
                </a:solidFill>
                <a:cs typeface="Times New Roman" panose="02020603050405020304" pitchFamily="18" charset="0"/>
              </a:rPr>
              <a:t>Water balance on </a:t>
            </a:r>
            <a:r>
              <a:rPr lang="en-IN" b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IN" b="1" baseline="30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th</a:t>
            </a:r>
            <a:r>
              <a:rPr lang="en-IN" b="1" dirty="0">
                <a:solidFill>
                  <a:srgbClr val="0070C0"/>
                </a:solidFill>
                <a:cs typeface="Times New Roman" panose="02020603050405020304" pitchFamily="18" charset="0"/>
              </a:rPr>
              <a:t> Day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9B913D2-D860-4DFC-9FCC-7031B9B5EDB3}"/>
              </a:ext>
            </a:extLst>
          </p:cNvPr>
          <p:cNvCxnSpPr>
            <a:cxnSpLocks/>
          </p:cNvCxnSpPr>
          <p:nvPr/>
        </p:nvCxnSpPr>
        <p:spPr>
          <a:xfrm>
            <a:off x="5885847" y="1373400"/>
            <a:ext cx="0" cy="4906379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4223FBD-AEB0-4580-AB5E-95E7B4B1D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9242" y="1560269"/>
            <a:ext cx="5391365" cy="11508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BF9A91-70F6-4E5A-99F9-8E2A6862BC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4"/>
          <a:stretch/>
        </p:blipFill>
        <p:spPr>
          <a:xfrm>
            <a:off x="6238817" y="3429000"/>
            <a:ext cx="4289597" cy="21120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A8B9173-BC2F-4D2E-A2E7-25658C497683}"/>
              </a:ext>
            </a:extLst>
          </p:cNvPr>
          <p:cNvSpPr txBox="1"/>
          <p:nvPr/>
        </p:nvSpPr>
        <p:spPr>
          <a:xfrm>
            <a:off x="6143901" y="1236929"/>
            <a:ext cx="1820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>
                <a:solidFill>
                  <a:srgbClr val="0070C0"/>
                </a:solidFill>
              </a:rPr>
              <a:t>Deep Percolation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D924CA-3811-493B-8651-7B6F3DABB933}"/>
              </a:ext>
            </a:extLst>
          </p:cNvPr>
          <p:cNvSpPr txBox="1"/>
          <p:nvPr/>
        </p:nvSpPr>
        <p:spPr>
          <a:xfrm>
            <a:off x="6155499" y="3034278"/>
            <a:ext cx="864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>
                <a:solidFill>
                  <a:srgbClr val="0070C0"/>
                </a:solidFill>
              </a:rPr>
              <a:t>Runoff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6272B5A-A340-4636-8CD6-02769CE03984}"/>
                  </a:ext>
                </a:extLst>
              </p:cNvPr>
              <p:cNvSpPr txBox="1"/>
              <p:nvPr/>
            </p:nvSpPr>
            <p:spPr>
              <a:xfrm>
                <a:off x="916288" y="5762461"/>
                <a:ext cx="33900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sz="180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Mangal" panose="02040503050203030202" pitchFamily="18" charset="0"/>
                            </a:rPr>
                          </m:ctrlPr>
                        </m:sSubPr>
                        <m:e>
                          <m:r>
                            <a:rPr lang="en-IN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Mangal" panose="02040503050203030202" pitchFamily="18" charset="0"/>
                            </a:rPr>
                            <m:t>𝑇𝑊</m:t>
                          </m:r>
                        </m:e>
                        <m:sub>
                          <m:r>
                            <a:rPr lang="en-IN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Mangal" panose="02040503050203030202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IN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m:t>=</m:t>
                      </m:r>
                      <m:sSub>
                        <m:sSubPr>
                          <m:ctrlPr>
                            <a:rPr lang="en-IN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Mangal" panose="02040503050203030202" pitchFamily="18" charset="0"/>
                            </a:rPr>
                          </m:ctrlPr>
                        </m:sSubPr>
                        <m:e>
                          <m:r>
                            <a:rPr lang="en-IN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Mangal" panose="02040503050203030202" pitchFamily="18" charset="0"/>
                            </a:rPr>
                            <m:t>𝑀𝐶</m:t>
                          </m:r>
                        </m:e>
                        <m:sub>
                          <m:r>
                            <a:rPr lang="en-IN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Mangal" panose="02040503050203030202" pitchFamily="18" charset="0"/>
                            </a:rPr>
                            <m:t>𝑖</m:t>
                          </m:r>
                          <m:r>
                            <a:rPr lang="en-IN" sz="18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Mangal" panose="02040503050203030202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IN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m:t>+</m:t>
                      </m:r>
                      <m:d>
                        <m:dPr>
                          <m:ctrlPr>
                            <a:rPr lang="en-IN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Mangal" panose="02040503050203030202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IN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Mangal" panose="02040503050203030202" pitchFamily="18" charset="0"/>
                                </a:rPr>
                              </m:ctrlPr>
                            </m:sSubPr>
                            <m:e>
                              <m:r>
                                <a:rPr lang="en-IN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Mangal" panose="02040503050203030202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IN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Mangal" panose="02040503050203030202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IN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Mangal" panose="02040503050203030202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IN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Mangal" panose="02040503050203030202" pitchFamily="18" charset="0"/>
                                </a:rPr>
                              </m:ctrlPr>
                            </m:sSubPr>
                            <m:e>
                              <m:r>
                                <a:rPr lang="en-IN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Mangal" panose="02040503050203030202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IN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Mangal" panose="02040503050203030202" pitchFamily="18" charset="0"/>
                                </a:rPr>
                                <m:t>𝑟𝑖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IN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6272B5A-A340-4636-8CD6-02769CE039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288" y="5762461"/>
                <a:ext cx="3390018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B0ABB1F-FA8A-43C5-B98D-7FC94C57E0FA}"/>
                  </a:ext>
                </a:extLst>
              </p:cNvPr>
              <p:cNvSpPr txBox="1"/>
              <p:nvPr/>
            </p:nvSpPr>
            <p:spPr>
              <a:xfrm>
                <a:off x="933007" y="5391375"/>
                <a:ext cx="3866697" cy="4912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sz="180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Mangal" panose="02040503050203030202" pitchFamily="18" charset="0"/>
                            </a:rPr>
                          </m:ctrlPr>
                        </m:sSubPr>
                        <m:e>
                          <m:r>
                            <a:rPr lang="en-IN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Mangal" panose="02040503050203030202" pitchFamily="18" charset="0"/>
                            </a:rPr>
                            <m:t>𝑅𝑆𝑊</m:t>
                          </m:r>
                        </m:e>
                        <m:sub>
                          <m:r>
                            <a:rPr lang="en-IN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Mangal" panose="02040503050203030202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IN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m:t>=</m:t>
                      </m:r>
                      <m:sSub>
                        <m:sSubPr>
                          <m:ctrlPr>
                            <a:rPr lang="en-IN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Mangal" panose="02040503050203030202" pitchFamily="18" charset="0"/>
                            </a:rPr>
                          </m:ctrlPr>
                        </m:sSubPr>
                        <m:e>
                          <m:r>
                            <a:rPr lang="en-IN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Mangal" panose="02040503050203030202" pitchFamily="18" charset="0"/>
                            </a:rPr>
                            <m:t>𝑇𝑊</m:t>
                          </m:r>
                        </m:e>
                        <m:sub>
                          <m:r>
                            <a:rPr lang="en-IN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Mangal" panose="02040503050203030202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IN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m:t>−(</m:t>
                      </m:r>
                      <m:sSub>
                        <m:sSubPr>
                          <m:ctrlPr>
                            <a:rPr lang="en-IN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Mangal" panose="02040503050203030202" pitchFamily="18" charset="0"/>
                            </a:rPr>
                          </m:ctrlPr>
                        </m:sSubPr>
                        <m:e>
                          <m:r>
                            <a:rPr lang="en-IN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Mangal" panose="02040503050203030202" pitchFamily="18" charset="0"/>
                            </a:rPr>
                            <m:t>𝐸𝑇𝑐</m:t>
                          </m:r>
                        </m:e>
                        <m:sub>
                          <m:r>
                            <a:rPr lang="en-IN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Mangal" panose="02040503050203030202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IN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m:t>+</m:t>
                      </m:r>
                      <m:sSub>
                        <m:sSubPr>
                          <m:ctrlPr>
                            <a:rPr lang="en-IN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Mangal" panose="02040503050203030202" pitchFamily="18" charset="0"/>
                            </a:rPr>
                          </m:ctrlPr>
                        </m:sSubPr>
                        <m:e>
                          <m:r>
                            <a:rPr lang="en-IN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Mangal" panose="02040503050203030202" pitchFamily="18" charset="0"/>
                            </a:rPr>
                            <m:t>𝑅𝑂</m:t>
                          </m:r>
                        </m:e>
                        <m:sub>
                          <m:r>
                            <a:rPr lang="en-IN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Mangal" panose="02040503050203030202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IN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m:t>+</m:t>
                      </m:r>
                      <m:sSub>
                        <m:sSubPr>
                          <m:ctrlPr>
                            <a:rPr lang="en-IN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Mangal" panose="02040503050203030202" pitchFamily="18" charset="0"/>
                            </a:rPr>
                          </m:ctrlPr>
                        </m:sSubPr>
                        <m:e>
                          <m:r>
                            <a:rPr lang="en-IN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Mangal" panose="02040503050203030202" pitchFamily="18" charset="0"/>
                            </a:rPr>
                            <m:t>𝐷𝑃</m:t>
                          </m:r>
                        </m:e>
                        <m:sub>
                          <m:r>
                            <a:rPr lang="en-IN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Mangal" panose="02040503050203030202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IN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m:t>)</m:t>
                      </m:r>
                    </m:oMath>
                  </m:oMathPara>
                </a14:m>
                <a:endParaRPr lang="en-IN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Mangal" panose="02040503050203030202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B0ABB1F-FA8A-43C5-B98D-7FC94C57E0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007" y="5391375"/>
                <a:ext cx="3866697" cy="49128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576083B8-993D-470B-B37F-AB1EEAD34F04}"/>
              </a:ext>
            </a:extLst>
          </p:cNvPr>
          <p:cNvGrpSpPr>
            <a:grpSpLocks noChangeAspect="1"/>
          </p:cNvGrpSpPr>
          <p:nvPr/>
        </p:nvGrpSpPr>
        <p:grpSpPr>
          <a:xfrm>
            <a:off x="170705" y="6279779"/>
            <a:ext cx="5923465" cy="540000"/>
            <a:chOff x="948584" y="547505"/>
            <a:chExt cx="9872434" cy="900000"/>
          </a:xfrm>
        </p:grpSpPr>
        <p:pic>
          <p:nvPicPr>
            <p:cNvPr id="16" name="Picture 2" descr="File:The official logo of IWMI.jpg - Wikimedia Commons">
              <a:extLst>
                <a:ext uri="{FF2B5EF4-FFF2-40B4-BE49-F238E27FC236}">
                  <a16:creationId xmlns:a16="http://schemas.microsoft.com/office/drawing/2014/main" id="{C143C8C8-C602-4CAB-813D-FA1D040D7B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584" y="547505"/>
              <a:ext cx="1430358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73BABD7-FF8F-494F-9D13-ABF85314B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78942" y="547505"/>
              <a:ext cx="2168675" cy="9000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6AF4BD6-6811-446B-9706-247BBA044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47617" y="547505"/>
              <a:ext cx="3039342" cy="900000"/>
            </a:xfrm>
            <a:prstGeom prst="rect">
              <a:avLst/>
            </a:prstGeom>
          </p:spPr>
        </p:pic>
        <p:pic>
          <p:nvPicPr>
            <p:cNvPr id="19" name="Picture 18" descr="Indian Council of Agricultural Research (ICAR)">
              <a:extLst>
                <a:ext uri="{FF2B5EF4-FFF2-40B4-BE49-F238E27FC236}">
                  <a16:creationId xmlns:a16="http://schemas.microsoft.com/office/drawing/2014/main" id="{74CA8A64-950B-4393-B48C-DA74B3F1E0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6959" y="547505"/>
              <a:ext cx="1011837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4" descr="GIZ India on Twitter: &amp;quot;@DeutscheWelle talks about #IndoGerman  #Environmental cooperation. Features @giz_india&amp;#39;s support for #smartcities  #solarenergy and #Fraunhofer IGB for intelligent #watermanagement  #60yearsindogermandevcoop @GermanyinIndia ...">
              <a:extLst>
                <a:ext uri="{FF2B5EF4-FFF2-40B4-BE49-F238E27FC236}">
                  <a16:creationId xmlns:a16="http://schemas.microsoft.com/office/drawing/2014/main" id="{BFA421D4-B5AA-4676-A876-D68BB6A225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8796" y="547505"/>
              <a:ext cx="2222222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225747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AE357CB-2944-4106-A925-2C4E9D719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5672"/>
            <a:ext cx="10515600" cy="1095507"/>
          </a:xfrm>
        </p:spPr>
        <p:txBody>
          <a:bodyPr/>
          <a:lstStyle/>
          <a:p>
            <a:r>
              <a:rPr lang="en-IN" dirty="0"/>
              <a:t>Converting IWR to discharge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81DA525-7513-480C-8E31-F039E489047D}"/>
              </a:ext>
            </a:extLst>
          </p:cNvPr>
          <p:cNvSpPr txBox="1">
            <a:spLocks/>
          </p:cNvSpPr>
          <p:nvPr/>
        </p:nvSpPr>
        <p:spPr>
          <a:xfrm>
            <a:off x="595752" y="1825624"/>
            <a:ext cx="5874322" cy="4131831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IN" dirty="0"/>
              <a:t>Pump should meet discharge needs of all months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IN" dirty="0"/>
              <a:t>Maximum IR of month (V</a:t>
            </a:r>
            <a:r>
              <a:rPr lang="en-IN" baseline="-25000" dirty="0"/>
              <a:t>max</a:t>
            </a:r>
            <a:r>
              <a:rPr lang="en-IN" dirty="0"/>
              <a:t>)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IN" dirty="0"/>
              <a:t>Number of days allowed for Irrigation (N)</a:t>
            </a:r>
          </a:p>
          <a:p>
            <a:pPr marL="914400" lvl="1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IN" dirty="0"/>
              <a:t>Farmers’ Choice</a:t>
            </a:r>
          </a:p>
          <a:p>
            <a:pPr marL="914400" lvl="1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IN" dirty="0"/>
              <a:t>Available sunny days (&gt;6 hr BSS)</a:t>
            </a:r>
          </a:p>
          <a:p>
            <a:pPr marL="914400" lvl="1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IN" dirty="0"/>
              <a:t>Type of irrigation system</a:t>
            </a:r>
          </a:p>
          <a:p>
            <a:pPr marL="1257300" lvl="2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IN" dirty="0"/>
              <a:t>Basin/Furrow: 3-6 days</a:t>
            </a:r>
          </a:p>
          <a:p>
            <a:pPr marL="1257300" lvl="2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IN" dirty="0"/>
              <a:t>Drip/micro irrigation: 15-20 days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IN" dirty="0"/>
              <a:t>Pump Q = V</a:t>
            </a:r>
            <a:r>
              <a:rPr lang="en-IN" baseline="-25000" dirty="0"/>
              <a:t>max</a:t>
            </a:r>
            <a:r>
              <a:rPr lang="en-IN" dirty="0"/>
              <a:t>/N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IN" dirty="0"/>
              <a:t>Critical factor: Number of days (select minimum possible numbers for optimal design)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IN" dirty="0"/>
              <a:t>Optimal design depends on parameter ‘N’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EB53628-ADF6-4089-8796-6C878D1B77DD}"/>
              </a:ext>
            </a:extLst>
          </p:cNvPr>
          <p:cNvGraphicFramePr>
            <a:graphicFrameLocks/>
          </p:cNvGraphicFramePr>
          <p:nvPr/>
        </p:nvGraphicFramePr>
        <p:xfrm>
          <a:off x="6719456" y="1439166"/>
          <a:ext cx="5029632" cy="3747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F956EA-0E86-4C34-ABA1-79265E06D911}"/>
              </a:ext>
            </a:extLst>
          </p:cNvPr>
          <p:cNvCxnSpPr/>
          <p:nvPr/>
        </p:nvCxnSpPr>
        <p:spPr>
          <a:xfrm>
            <a:off x="6594764" y="1825625"/>
            <a:ext cx="0" cy="4533611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FCEC7D6-616F-4D7F-84BB-8206E4D8D3CB}"/>
                  </a:ext>
                </a:extLst>
              </p:cNvPr>
              <p:cNvSpPr txBox="1"/>
              <p:nvPr/>
            </p:nvSpPr>
            <p:spPr>
              <a:xfrm>
                <a:off x="6874422" y="5197009"/>
                <a:ext cx="2359850" cy="6108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IN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IN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IN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IN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IN" i="1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num>
                        <m:den>
                          <m:r>
                            <a:rPr lang="en-IN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IN" i="0">
                              <a:latin typeface="Cambria Math" panose="02040503050406030204" pitchFamily="18" charset="0"/>
                            </a:rPr>
                            <m:t>×6×3600</m:t>
                          </m:r>
                        </m:den>
                      </m:f>
                    </m:oMath>
                  </m:oMathPara>
                </a14:m>
                <a:endParaRPr lang="en-IN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FCEC7D6-616F-4D7F-84BB-8206E4D8D3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4422" y="5197009"/>
                <a:ext cx="2359850" cy="61087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EB06A5B8-B614-498D-9EB2-F9086C670612}"/>
              </a:ext>
            </a:extLst>
          </p:cNvPr>
          <p:cNvGrpSpPr>
            <a:grpSpLocks noChangeAspect="1"/>
          </p:cNvGrpSpPr>
          <p:nvPr/>
        </p:nvGrpSpPr>
        <p:grpSpPr>
          <a:xfrm>
            <a:off x="74792" y="6244360"/>
            <a:ext cx="5923465" cy="540000"/>
            <a:chOff x="948584" y="547505"/>
            <a:chExt cx="9872434" cy="900000"/>
          </a:xfrm>
        </p:grpSpPr>
        <p:pic>
          <p:nvPicPr>
            <p:cNvPr id="11" name="Picture 2" descr="File:The official logo of IWMI.jpg - Wikimedia Commons">
              <a:extLst>
                <a:ext uri="{FF2B5EF4-FFF2-40B4-BE49-F238E27FC236}">
                  <a16:creationId xmlns:a16="http://schemas.microsoft.com/office/drawing/2014/main" id="{E9229FC3-8AF7-4077-82A7-8C3F1C45B6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584" y="547505"/>
              <a:ext cx="1430358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8BFC835-0535-4653-ACA9-85FC4F0D60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78942" y="547505"/>
              <a:ext cx="2168675" cy="9000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417AF55-04F8-4E2B-BC68-BA7D8EEB2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47617" y="547505"/>
              <a:ext cx="3039342" cy="900000"/>
            </a:xfrm>
            <a:prstGeom prst="rect">
              <a:avLst/>
            </a:prstGeom>
          </p:spPr>
        </p:pic>
        <p:pic>
          <p:nvPicPr>
            <p:cNvPr id="14" name="Picture 13" descr="Indian Council of Agricultural Research (ICAR)">
              <a:extLst>
                <a:ext uri="{FF2B5EF4-FFF2-40B4-BE49-F238E27FC236}">
                  <a16:creationId xmlns:a16="http://schemas.microsoft.com/office/drawing/2014/main" id="{4864D8A7-1EC1-493F-9B2D-A48ABBB0C5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6959" y="547505"/>
              <a:ext cx="1011837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 descr="GIZ India on Twitter: &amp;quot;@DeutscheWelle talks about #IndoGerman  #Environmental cooperation. Features @giz_india&amp;#39;s support for #smartcities  #solarenergy and #Fraunhofer IGB for intelligent #watermanagement  #60yearsindogermandevcoop @GermanyinIndia ...">
              <a:extLst>
                <a:ext uri="{FF2B5EF4-FFF2-40B4-BE49-F238E27FC236}">
                  <a16:creationId xmlns:a16="http://schemas.microsoft.com/office/drawing/2014/main" id="{F5BFC823-9AAA-45F6-ACAA-78EEE5AD09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8796" y="547505"/>
              <a:ext cx="2222222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04569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E3CC7B5-D470-49D8-A842-81B1383A9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697" y="470821"/>
            <a:ext cx="10515600" cy="1095507"/>
          </a:xfrm>
        </p:spPr>
        <p:txBody>
          <a:bodyPr/>
          <a:lstStyle/>
          <a:p>
            <a:r>
              <a:rPr lang="en-IN" dirty="0"/>
              <a:t>Pump operating head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06C2B97-0134-4DDF-9A6F-B594F467205C}"/>
              </a:ext>
            </a:extLst>
          </p:cNvPr>
          <p:cNvSpPr txBox="1"/>
          <p:nvPr/>
        </p:nvSpPr>
        <p:spPr>
          <a:xfrm>
            <a:off x="6448017" y="1318481"/>
            <a:ext cx="4977386" cy="29578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70C0"/>
                </a:solidFill>
              </a:rPr>
              <a:t>Pump operating head (</a:t>
            </a:r>
            <a:r>
              <a:rPr lang="en-US" b="1" dirty="0" err="1">
                <a:solidFill>
                  <a:srgbClr val="0070C0"/>
                </a:solidFill>
              </a:rPr>
              <a:t>H</a:t>
            </a:r>
            <a:r>
              <a:rPr lang="en-US" b="1" baseline="-25000" dirty="0" err="1">
                <a:solidFill>
                  <a:srgbClr val="0070C0"/>
                </a:solidFill>
              </a:rPr>
              <a:t>t</a:t>
            </a:r>
            <a:r>
              <a:rPr lang="en-US" b="1" dirty="0">
                <a:solidFill>
                  <a:srgbClr val="0070C0"/>
                </a:solidFill>
              </a:rPr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Depth to water level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Depth of tube well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Distance of field from pump (running length)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Pipe diameters (suction and delivery)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Friction losses in pipes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Operating head of the irrigation system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D3406B9-0A1C-4922-941C-83719B271DF1}"/>
              </a:ext>
            </a:extLst>
          </p:cNvPr>
          <p:cNvSpPr txBox="1"/>
          <p:nvPr/>
        </p:nvSpPr>
        <p:spPr>
          <a:xfrm>
            <a:off x="6408551" y="5013834"/>
            <a:ext cx="4666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>
                <a:solidFill>
                  <a:srgbClr val="0070C0"/>
                </a:solidFill>
              </a:rPr>
              <a:t>Friction head in pipe: Darcy </a:t>
            </a:r>
            <a:r>
              <a:rPr lang="en-IN" b="1" dirty="0" err="1">
                <a:solidFill>
                  <a:srgbClr val="0070C0"/>
                </a:solidFill>
              </a:rPr>
              <a:t>Weisbach</a:t>
            </a:r>
            <a:r>
              <a:rPr lang="en-IN" b="1" dirty="0">
                <a:solidFill>
                  <a:srgbClr val="0070C0"/>
                </a:solidFill>
              </a:rPr>
              <a:t> equation</a:t>
            </a:r>
            <a:endParaRPr lang="en-US" b="1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9F4AB76D-F6B5-4D50-A5DA-7EBDBFFABABC}"/>
                  </a:ext>
                </a:extLst>
              </p:cNvPr>
              <p:cNvSpPr txBox="1"/>
              <p:nvPr/>
            </p:nvSpPr>
            <p:spPr>
              <a:xfrm>
                <a:off x="7006746" y="4394104"/>
                <a:ext cx="2962226" cy="3919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IN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IN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IN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IN" i="1">
                              <a:latin typeface="Cambria Math" panose="02040503050406030204" pitchFamily="18" charset="0"/>
                            </a:rPr>
                            <m:t>𝑔𝑒𝑜</m:t>
                          </m:r>
                        </m:sub>
                      </m:sSub>
                      <m:r>
                        <a:rPr lang="en-IN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IN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IN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IN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IN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IN" i="1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IN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IN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IN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IN" dirty="0"/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9F4AB76D-F6B5-4D50-A5DA-7EBDBFFABA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6746" y="4394104"/>
                <a:ext cx="2962226" cy="391902"/>
              </a:xfrm>
              <a:prstGeom prst="rect">
                <a:avLst/>
              </a:prstGeom>
              <a:blipFill>
                <a:blip r:embed="rId2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91993387-ED83-435B-89B1-41796A311733}"/>
              </a:ext>
            </a:extLst>
          </p:cNvPr>
          <p:cNvCxnSpPr/>
          <p:nvPr/>
        </p:nvCxnSpPr>
        <p:spPr>
          <a:xfrm>
            <a:off x="6269501" y="1690688"/>
            <a:ext cx="0" cy="4533611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C3532DB7-5D6D-4955-BDF8-59884F2F7E16}"/>
                  </a:ext>
                </a:extLst>
              </p:cNvPr>
              <p:cNvSpPr txBox="1"/>
              <p:nvPr/>
            </p:nvSpPr>
            <p:spPr>
              <a:xfrm>
                <a:off x="6553262" y="5389572"/>
                <a:ext cx="3434905" cy="7294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IN" i="1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IN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IN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IN" i="0">
                              <a:latin typeface="Cambria Math" panose="02040503050406030204" pitchFamily="18" charset="0"/>
                            </a:rPr>
                            <m:t>789000×</m:t>
                          </m:r>
                          <m:sSub>
                            <m:sSubPr>
                              <m:ctrlPr>
                                <a:rPr lang="en-IN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IN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  <m:r>
                            <a:rPr lang="en-IN" i="0">
                              <a:latin typeface="Cambria Math" panose="02040503050406030204" pitchFamily="18" charset="0"/>
                            </a:rPr>
                            <m:t>×</m:t>
                          </m:r>
                          <m:sSubSup>
                            <m:sSubSupPr>
                              <m:ctrlPr>
                                <a:rPr lang="en-IN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IN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IN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IN" i="0">
                                  <a:latin typeface="Cambria Math" panose="02040503050406030204" pitchFamily="18" charset="0"/>
                                </a:rPr>
                                <m:t>1.75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IN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IN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IN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  <m:sup>
                              <m:r>
                                <a:rPr lang="en-IN" i="0">
                                  <a:latin typeface="Cambria Math" panose="02040503050406030204" pitchFamily="18" charset="0"/>
                                </a:rPr>
                                <m:t>4.75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IN" dirty="0"/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C3532DB7-5D6D-4955-BDF8-59884F2F7E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3262" y="5389572"/>
                <a:ext cx="3434905" cy="72949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735F3822-4570-4245-BAD8-57ACD8EF4600}"/>
                  </a:ext>
                </a:extLst>
              </p:cNvPr>
              <p:cNvSpPr txBox="1"/>
              <p:nvPr/>
            </p:nvSpPr>
            <p:spPr>
              <a:xfrm>
                <a:off x="6448017" y="6125473"/>
                <a:ext cx="2507149" cy="411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en-IN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IN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IN" i="1">
                                  <a:latin typeface="Cambria Math" panose="02040503050406030204" pitchFamily="18" charset="0"/>
                                </a:rPr>
                                <m:t>𝑓𝑖𝑡</m:t>
                              </m:r>
                            </m:sub>
                          </m:sSub>
                          <m:r>
                            <a:rPr lang="en-IN" i="0">
                              <a:latin typeface="Cambria Math" panose="02040503050406030204" pitchFamily="18" charset="0"/>
                            </a:rPr>
                            <m:t>=0.1×(</m:t>
                          </m:r>
                          <m:sSub>
                            <m:sSubPr>
                              <m:ctrlPr>
                                <a:rPr lang="en-IN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IN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IN" i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IN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IN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IN" dirty="0"/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735F3822-4570-4245-BAD8-57ACD8EF46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8017" y="6125473"/>
                <a:ext cx="2507149" cy="411331"/>
              </a:xfrm>
              <a:prstGeom prst="rect">
                <a:avLst/>
              </a:prstGeom>
              <a:blipFill>
                <a:blip r:embed="rId4"/>
                <a:stretch>
                  <a:fillRect t="-153731" r="-23358" b="-228358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2" name="Group 101">
            <a:extLst>
              <a:ext uri="{FF2B5EF4-FFF2-40B4-BE49-F238E27FC236}">
                <a16:creationId xmlns:a16="http://schemas.microsoft.com/office/drawing/2014/main" id="{2FF703F9-35AD-43D3-A5F0-F2A0ABF29E4A}"/>
              </a:ext>
            </a:extLst>
          </p:cNvPr>
          <p:cNvGrpSpPr/>
          <p:nvPr/>
        </p:nvGrpSpPr>
        <p:grpSpPr>
          <a:xfrm>
            <a:off x="420866" y="1318481"/>
            <a:ext cx="5829738" cy="4688301"/>
            <a:chOff x="322105" y="1788530"/>
            <a:chExt cx="5829738" cy="4688301"/>
          </a:xfrm>
        </p:grpSpPr>
        <p:sp>
          <p:nvSpPr>
            <p:cNvPr id="16" name="Diamond 15">
              <a:extLst>
                <a:ext uri="{FF2B5EF4-FFF2-40B4-BE49-F238E27FC236}">
                  <a16:creationId xmlns:a16="http://schemas.microsoft.com/office/drawing/2014/main" id="{DE83C529-BDFA-44FD-8890-97A8CE201FD7}"/>
                </a:ext>
              </a:extLst>
            </p:cNvPr>
            <p:cNvSpPr/>
            <p:nvPr/>
          </p:nvSpPr>
          <p:spPr>
            <a:xfrm rot="4042323" flipH="1" flipV="1">
              <a:off x="4460401" y="1522934"/>
              <a:ext cx="1007714" cy="2375171"/>
            </a:xfrm>
            <a:prstGeom prst="diamond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865AC7D8-9AAE-4D8E-BA09-36E2D4FCDB24}"/>
                </a:ext>
              </a:extLst>
            </p:cNvPr>
            <p:cNvGrpSpPr/>
            <p:nvPr/>
          </p:nvGrpSpPr>
          <p:grpSpPr>
            <a:xfrm>
              <a:off x="322105" y="1788530"/>
              <a:ext cx="5696890" cy="4688301"/>
              <a:chOff x="322105" y="1788530"/>
              <a:chExt cx="5696890" cy="4688301"/>
            </a:xfrm>
          </p:grpSpPr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9D7F1A53-2AD2-4129-A896-5F8F101FA9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1381" y="4454277"/>
                <a:ext cx="5189645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02C59CB-2B30-45C9-8A31-69027F683C7D}"/>
                  </a:ext>
                </a:extLst>
              </p:cNvPr>
              <p:cNvSpPr/>
              <p:nvPr/>
            </p:nvSpPr>
            <p:spPr>
              <a:xfrm>
                <a:off x="1361209" y="4456545"/>
                <a:ext cx="802871" cy="166254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8" name="Cube 7">
                <a:extLst>
                  <a:ext uri="{FF2B5EF4-FFF2-40B4-BE49-F238E27FC236}">
                    <a16:creationId xmlns:a16="http://schemas.microsoft.com/office/drawing/2014/main" id="{4DFF20D6-6ECA-40A4-9A63-5E08560478B0}"/>
                  </a:ext>
                </a:extLst>
              </p:cNvPr>
              <p:cNvSpPr/>
              <p:nvPr/>
            </p:nvSpPr>
            <p:spPr>
              <a:xfrm>
                <a:off x="776286" y="3339993"/>
                <a:ext cx="315407" cy="214636"/>
              </a:xfrm>
              <a:prstGeom prst="cube">
                <a:avLst>
                  <a:gd name="adj" fmla="val 47075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0C0492D6-51B8-48C6-AE79-3999468D9EA4}"/>
                  </a:ext>
                </a:extLst>
              </p:cNvPr>
              <p:cNvCxnSpPr/>
              <p:nvPr/>
            </p:nvCxnSpPr>
            <p:spPr>
              <a:xfrm>
                <a:off x="1028700" y="4394104"/>
                <a:ext cx="0" cy="62441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40F13D84-A5D9-4B25-8AEC-4084452FDECA}"/>
                  </a:ext>
                </a:extLst>
              </p:cNvPr>
              <p:cNvCxnSpPr/>
              <p:nvPr/>
            </p:nvCxnSpPr>
            <p:spPr>
              <a:xfrm>
                <a:off x="1262063" y="4394104"/>
                <a:ext cx="0" cy="62441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2AC0DA04-49EB-47E7-83BF-CA16030E45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48509" y="4286154"/>
                <a:ext cx="61912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L-Shape 11">
                <a:extLst>
                  <a:ext uri="{FF2B5EF4-FFF2-40B4-BE49-F238E27FC236}">
                    <a16:creationId xmlns:a16="http://schemas.microsoft.com/office/drawing/2014/main" id="{BA25C746-AF5A-4084-9ED8-B348C1351067}"/>
                  </a:ext>
                </a:extLst>
              </p:cNvPr>
              <p:cNvSpPr/>
              <p:nvPr/>
            </p:nvSpPr>
            <p:spPr>
              <a:xfrm rot="10800000">
                <a:off x="1582882" y="4276342"/>
                <a:ext cx="219507" cy="1780301"/>
              </a:xfrm>
              <a:prstGeom prst="corner">
                <a:avLst>
                  <a:gd name="adj1" fmla="val 13722"/>
                  <a:gd name="adj2" fmla="val 1437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3" name="Hexagon 12">
                <a:extLst>
                  <a:ext uri="{FF2B5EF4-FFF2-40B4-BE49-F238E27FC236}">
                    <a16:creationId xmlns:a16="http://schemas.microsoft.com/office/drawing/2014/main" id="{342A6D0B-CF45-422C-A336-E4EA0AD1F270}"/>
                  </a:ext>
                </a:extLst>
              </p:cNvPr>
              <p:cNvSpPr/>
              <p:nvPr/>
            </p:nvSpPr>
            <p:spPr>
              <a:xfrm>
                <a:off x="1726190" y="5878844"/>
                <a:ext cx="127000" cy="177800"/>
              </a:xfrm>
              <a:prstGeom prst="hexag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cxnSp>
            <p:nvCxnSpPr>
              <p:cNvPr id="14" name="Connector: Elbow 13">
                <a:extLst>
                  <a:ext uri="{FF2B5EF4-FFF2-40B4-BE49-F238E27FC236}">
                    <a16:creationId xmlns:a16="http://schemas.microsoft.com/office/drawing/2014/main" id="{F1180E02-6A3A-40B9-A591-3AEB46409161}"/>
                  </a:ext>
                </a:extLst>
              </p:cNvPr>
              <p:cNvCxnSpPr>
                <a:stCxn id="88" idx="0"/>
              </p:cNvCxnSpPr>
              <p:nvPr/>
            </p:nvCxnSpPr>
            <p:spPr>
              <a:xfrm rot="16200000" flipV="1">
                <a:off x="1431899" y="4085890"/>
                <a:ext cx="145382" cy="1"/>
              </a:xfrm>
              <a:prstGeom prst="bentConnector3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71A2B24-4AE7-4F31-83D0-4659BBA907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91889" y="4007074"/>
                <a:ext cx="1303843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FC61F3B0-31C4-4D4B-B058-81838BA0159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83032" y="3125355"/>
                <a:ext cx="845852" cy="888976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0F69E443-3101-4B38-9A49-14F437E5A9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5874" t="12857" r="16847" b="24805"/>
              <a:stretch/>
            </p:blipFill>
            <p:spPr>
              <a:xfrm>
                <a:off x="502763" y="1788530"/>
                <a:ext cx="899473" cy="897527"/>
              </a:xfrm>
              <a:prstGeom prst="rect">
                <a:avLst/>
              </a:prstGeom>
            </p:spPr>
          </p:pic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3677876C-AC18-49D9-8FE8-823305A38A25}"/>
                  </a:ext>
                </a:extLst>
              </p:cNvPr>
              <p:cNvSpPr/>
              <p:nvPr/>
            </p:nvSpPr>
            <p:spPr>
              <a:xfrm>
                <a:off x="916680" y="2313940"/>
                <a:ext cx="582822" cy="1036320"/>
              </a:xfrm>
              <a:custGeom>
                <a:avLst/>
                <a:gdLst>
                  <a:gd name="connsiteX0" fmla="*/ 264420 w 582822"/>
                  <a:gd name="connsiteY0" fmla="*/ 0 h 1036320"/>
                  <a:gd name="connsiteX1" fmla="*/ 561600 w 582822"/>
                  <a:gd name="connsiteY1" fmla="*/ 365760 h 1036320"/>
                  <a:gd name="connsiteX2" fmla="*/ 500640 w 582822"/>
                  <a:gd name="connsiteY2" fmla="*/ 701040 h 1036320"/>
                  <a:gd name="connsiteX3" fmla="*/ 35820 w 582822"/>
                  <a:gd name="connsiteY3" fmla="*/ 876300 h 1036320"/>
                  <a:gd name="connsiteX4" fmla="*/ 66300 w 582822"/>
                  <a:gd name="connsiteY4" fmla="*/ 1036320 h 1036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2822" h="1036320">
                    <a:moveTo>
                      <a:pt x="264420" y="0"/>
                    </a:moveTo>
                    <a:cubicBezTo>
                      <a:pt x="393325" y="124460"/>
                      <a:pt x="522230" y="248920"/>
                      <a:pt x="561600" y="365760"/>
                    </a:cubicBezTo>
                    <a:cubicBezTo>
                      <a:pt x="600970" y="482600"/>
                      <a:pt x="588270" y="615950"/>
                      <a:pt x="500640" y="701040"/>
                    </a:cubicBezTo>
                    <a:cubicBezTo>
                      <a:pt x="413010" y="786130"/>
                      <a:pt x="108210" y="820420"/>
                      <a:pt x="35820" y="876300"/>
                    </a:cubicBezTo>
                    <a:cubicBezTo>
                      <a:pt x="-36570" y="932180"/>
                      <a:pt x="14865" y="984250"/>
                      <a:pt x="66300" y="1036320"/>
                    </a:cubicBezTo>
                  </a:path>
                </a:pathLst>
              </a:custGeom>
              <a:ln w="28575">
                <a:solidFill>
                  <a:srgbClr val="F9D55E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73D6BD8F-0F72-46AC-8AE6-63CFDB364EAA}"/>
                  </a:ext>
                </a:extLst>
              </p:cNvPr>
              <p:cNvSpPr/>
              <p:nvPr/>
            </p:nvSpPr>
            <p:spPr>
              <a:xfrm>
                <a:off x="815330" y="3563620"/>
                <a:ext cx="239387" cy="594360"/>
              </a:xfrm>
              <a:custGeom>
                <a:avLst/>
                <a:gdLst>
                  <a:gd name="connsiteX0" fmla="*/ 114310 w 239387"/>
                  <a:gd name="connsiteY0" fmla="*/ 0 h 594360"/>
                  <a:gd name="connsiteX1" fmla="*/ 236230 w 239387"/>
                  <a:gd name="connsiteY1" fmla="*/ 251460 h 594360"/>
                  <a:gd name="connsiteX2" fmla="*/ 10 w 239387"/>
                  <a:gd name="connsiteY2" fmla="*/ 472440 h 594360"/>
                  <a:gd name="connsiteX3" fmla="*/ 228610 w 239387"/>
                  <a:gd name="connsiteY3" fmla="*/ 594360 h 594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9387" h="594360">
                    <a:moveTo>
                      <a:pt x="114310" y="0"/>
                    </a:moveTo>
                    <a:cubicBezTo>
                      <a:pt x="184795" y="86360"/>
                      <a:pt x="255280" y="172720"/>
                      <a:pt x="236230" y="251460"/>
                    </a:cubicBezTo>
                    <a:cubicBezTo>
                      <a:pt x="217180" y="330200"/>
                      <a:pt x="1280" y="415290"/>
                      <a:pt x="10" y="472440"/>
                    </a:cubicBezTo>
                    <a:cubicBezTo>
                      <a:pt x="-1260" y="529590"/>
                      <a:pt x="113675" y="561975"/>
                      <a:pt x="228610" y="594360"/>
                    </a:cubicBezTo>
                  </a:path>
                </a:pathLst>
              </a:custGeom>
              <a:ln w="28575">
                <a:solidFill>
                  <a:srgbClr val="F9D55E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238DE29E-7C33-4BAE-9C3A-86A42337EF01}"/>
                  </a:ext>
                </a:extLst>
              </p:cNvPr>
              <p:cNvSpPr/>
              <p:nvPr/>
            </p:nvSpPr>
            <p:spPr>
              <a:xfrm>
                <a:off x="3093027" y="3140364"/>
                <a:ext cx="817418" cy="1330036"/>
              </a:xfrm>
              <a:custGeom>
                <a:avLst/>
                <a:gdLst>
                  <a:gd name="connsiteX0" fmla="*/ 0 w 817418"/>
                  <a:gd name="connsiteY0" fmla="*/ 1330036 h 1330036"/>
                  <a:gd name="connsiteX1" fmla="*/ 41564 w 817418"/>
                  <a:gd name="connsiteY1" fmla="*/ 1246909 h 1330036"/>
                  <a:gd name="connsiteX2" fmla="*/ 55418 w 817418"/>
                  <a:gd name="connsiteY2" fmla="*/ 1191491 h 1330036"/>
                  <a:gd name="connsiteX3" fmla="*/ 83128 w 817418"/>
                  <a:gd name="connsiteY3" fmla="*/ 997527 h 1330036"/>
                  <a:gd name="connsiteX4" fmla="*/ 96982 w 817418"/>
                  <a:gd name="connsiteY4" fmla="*/ 955963 h 1330036"/>
                  <a:gd name="connsiteX5" fmla="*/ 166255 w 817418"/>
                  <a:gd name="connsiteY5" fmla="*/ 817418 h 1330036"/>
                  <a:gd name="connsiteX6" fmla="*/ 193964 w 817418"/>
                  <a:gd name="connsiteY6" fmla="*/ 775854 h 1330036"/>
                  <a:gd name="connsiteX7" fmla="*/ 207818 w 817418"/>
                  <a:gd name="connsiteY7" fmla="*/ 734291 h 1330036"/>
                  <a:gd name="connsiteX8" fmla="*/ 318655 w 817418"/>
                  <a:gd name="connsiteY8" fmla="*/ 637309 h 1330036"/>
                  <a:gd name="connsiteX9" fmla="*/ 387928 w 817418"/>
                  <a:gd name="connsiteY9" fmla="*/ 568036 h 1330036"/>
                  <a:gd name="connsiteX10" fmla="*/ 429491 w 817418"/>
                  <a:gd name="connsiteY10" fmla="*/ 526472 h 1330036"/>
                  <a:gd name="connsiteX11" fmla="*/ 484909 w 817418"/>
                  <a:gd name="connsiteY11" fmla="*/ 443345 h 1330036"/>
                  <a:gd name="connsiteX12" fmla="*/ 498764 w 817418"/>
                  <a:gd name="connsiteY12" fmla="*/ 401781 h 1330036"/>
                  <a:gd name="connsiteX13" fmla="*/ 540328 w 817418"/>
                  <a:gd name="connsiteY13" fmla="*/ 346363 h 1330036"/>
                  <a:gd name="connsiteX14" fmla="*/ 568037 w 817418"/>
                  <a:gd name="connsiteY14" fmla="*/ 304800 h 1330036"/>
                  <a:gd name="connsiteX15" fmla="*/ 609600 w 817418"/>
                  <a:gd name="connsiteY15" fmla="*/ 221672 h 1330036"/>
                  <a:gd name="connsiteX16" fmla="*/ 623455 w 817418"/>
                  <a:gd name="connsiteY16" fmla="*/ 180109 h 1330036"/>
                  <a:gd name="connsiteX17" fmla="*/ 678873 w 817418"/>
                  <a:gd name="connsiteY17" fmla="*/ 96981 h 1330036"/>
                  <a:gd name="connsiteX18" fmla="*/ 706582 w 817418"/>
                  <a:gd name="connsiteY18" fmla="*/ 55418 h 1330036"/>
                  <a:gd name="connsiteX19" fmla="*/ 748146 w 817418"/>
                  <a:gd name="connsiteY19" fmla="*/ 41563 h 1330036"/>
                  <a:gd name="connsiteX20" fmla="*/ 789709 w 817418"/>
                  <a:gd name="connsiteY20" fmla="*/ 13854 h 1330036"/>
                  <a:gd name="connsiteX21" fmla="*/ 817418 w 817418"/>
                  <a:gd name="connsiteY21" fmla="*/ 0 h 1330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17418" h="1330036">
                    <a:moveTo>
                      <a:pt x="0" y="1330036"/>
                    </a:moveTo>
                    <a:cubicBezTo>
                      <a:pt x="13855" y="1302327"/>
                      <a:pt x="30058" y="1275673"/>
                      <a:pt x="41564" y="1246909"/>
                    </a:cubicBezTo>
                    <a:cubicBezTo>
                      <a:pt x="48636" y="1229230"/>
                      <a:pt x="51287" y="1210079"/>
                      <a:pt x="55418" y="1191491"/>
                    </a:cubicBezTo>
                    <a:cubicBezTo>
                      <a:pt x="88655" y="1041925"/>
                      <a:pt x="46818" y="1215390"/>
                      <a:pt x="83128" y="997527"/>
                    </a:cubicBezTo>
                    <a:cubicBezTo>
                      <a:pt x="85529" y="983122"/>
                      <a:pt x="92970" y="970005"/>
                      <a:pt x="96982" y="955963"/>
                    </a:cubicBezTo>
                    <a:cubicBezTo>
                      <a:pt x="124396" y="860015"/>
                      <a:pt x="90688" y="930769"/>
                      <a:pt x="166255" y="817418"/>
                    </a:cubicBezTo>
                    <a:lnTo>
                      <a:pt x="193964" y="775854"/>
                    </a:lnTo>
                    <a:cubicBezTo>
                      <a:pt x="198582" y="762000"/>
                      <a:pt x="199056" y="745974"/>
                      <a:pt x="207818" y="734291"/>
                    </a:cubicBezTo>
                    <a:cubicBezTo>
                      <a:pt x="291196" y="623120"/>
                      <a:pt x="248731" y="698492"/>
                      <a:pt x="318655" y="637309"/>
                    </a:cubicBezTo>
                    <a:cubicBezTo>
                      <a:pt x="343231" y="615805"/>
                      <a:pt x="364837" y="591127"/>
                      <a:pt x="387928" y="568036"/>
                    </a:cubicBezTo>
                    <a:cubicBezTo>
                      <a:pt x="401782" y="554181"/>
                      <a:pt x="418623" y="542775"/>
                      <a:pt x="429491" y="526472"/>
                    </a:cubicBezTo>
                    <a:cubicBezTo>
                      <a:pt x="447964" y="498763"/>
                      <a:pt x="474378" y="474938"/>
                      <a:pt x="484909" y="443345"/>
                    </a:cubicBezTo>
                    <a:cubicBezTo>
                      <a:pt x="489527" y="429490"/>
                      <a:pt x="491518" y="414461"/>
                      <a:pt x="498764" y="401781"/>
                    </a:cubicBezTo>
                    <a:cubicBezTo>
                      <a:pt x="510220" y="381733"/>
                      <a:pt x="526907" y="365153"/>
                      <a:pt x="540328" y="346363"/>
                    </a:cubicBezTo>
                    <a:cubicBezTo>
                      <a:pt x="550006" y="332814"/>
                      <a:pt x="558801" y="318654"/>
                      <a:pt x="568037" y="304800"/>
                    </a:cubicBezTo>
                    <a:cubicBezTo>
                      <a:pt x="602856" y="200338"/>
                      <a:pt x="555890" y="329091"/>
                      <a:pt x="609600" y="221672"/>
                    </a:cubicBezTo>
                    <a:cubicBezTo>
                      <a:pt x="616131" y="208610"/>
                      <a:pt x="616363" y="192875"/>
                      <a:pt x="623455" y="180109"/>
                    </a:cubicBezTo>
                    <a:cubicBezTo>
                      <a:pt x="639628" y="150998"/>
                      <a:pt x="660400" y="124690"/>
                      <a:pt x="678873" y="96981"/>
                    </a:cubicBezTo>
                    <a:cubicBezTo>
                      <a:pt x="688109" y="83127"/>
                      <a:pt x="690786" y="60684"/>
                      <a:pt x="706582" y="55418"/>
                    </a:cubicBezTo>
                    <a:cubicBezTo>
                      <a:pt x="720437" y="50800"/>
                      <a:pt x="735084" y="48094"/>
                      <a:pt x="748146" y="41563"/>
                    </a:cubicBezTo>
                    <a:cubicBezTo>
                      <a:pt x="763039" y="34116"/>
                      <a:pt x="775431" y="22421"/>
                      <a:pt x="789709" y="13854"/>
                    </a:cubicBezTo>
                    <a:cubicBezTo>
                      <a:pt x="798564" y="8541"/>
                      <a:pt x="808182" y="4618"/>
                      <a:pt x="817418" y="0"/>
                    </a:cubicBezTo>
                  </a:path>
                </a:pathLst>
              </a:cu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A00A8FC-2208-401B-8A49-B7887B9AD5C4}"/>
                  </a:ext>
                </a:extLst>
              </p:cNvPr>
              <p:cNvSpPr txBox="1"/>
              <p:nvPr/>
            </p:nvSpPr>
            <p:spPr>
              <a:xfrm>
                <a:off x="1086471" y="3097777"/>
                <a:ext cx="14103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dirty="0"/>
                  <a:t>Control box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F4E5373-D5A3-447F-811D-1D2D37D3FA78}"/>
                  </a:ext>
                </a:extLst>
              </p:cNvPr>
              <p:cNvSpPr txBox="1"/>
              <p:nvPr/>
            </p:nvSpPr>
            <p:spPr>
              <a:xfrm>
                <a:off x="1322357" y="1978012"/>
                <a:ext cx="9631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N" dirty="0"/>
                  <a:t>PV array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BA488C9-F13D-4B41-A015-E6C545BBF1D6}"/>
                  </a:ext>
                </a:extLst>
              </p:cNvPr>
              <p:cNvSpPr txBox="1"/>
              <p:nvPr/>
            </p:nvSpPr>
            <p:spPr>
              <a:xfrm>
                <a:off x="1178048" y="6107499"/>
                <a:ext cx="11975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N" dirty="0"/>
                  <a:t>Water well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3C72903-2732-4BB3-88B7-89CF51010308}"/>
                  </a:ext>
                </a:extLst>
              </p:cNvPr>
              <p:cNvSpPr txBox="1"/>
              <p:nvPr/>
            </p:nvSpPr>
            <p:spPr>
              <a:xfrm>
                <a:off x="364722" y="5226358"/>
                <a:ext cx="7312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N" dirty="0"/>
                  <a:t>Pump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5FE35D7-BDDB-4E6F-B35B-A0F115A5B440}"/>
                  </a:ext>
                </a:extLst>
              </p:cNvPr>
              <p:cNvSpPr txBox="1"/>
              <p:nvPr/>
            </p:nvSpPr>
            <p:spPr>
              <a:xfrm>
                <a:off x="5065582" y="1950962"/>
                <a:ext cx="6335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N" dirty="0"/>
                  <a:t>Field</a:t>
                </a: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CCA4B162-658B-405B-812E-59077B75F465}"/>
                  </a:ext>
                </a:extLst>
              </p:cNvPr>
              <p:cNvSpPr/>
              <p:nvPr/>
            </p:nvSpPr>
            <p:spPr>
              <a:xfrm>
                <a:off x="1361209" y="4995775"/>
                <a:ext cx="802871" cy="169069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B4CA19B-51BF-4486-BE9D-4D5DF541FC6E}"/>
                  </a:ext>
                </a:extLst>
              </p:cNvPr>
              <p:cNvSpPr/>
              <p:nvPr/>
            </p:nvSpPr>
            <p:spPr>
              <a:xfrm>
                <a:off x="1361209" y="5072314"/>
                <a:ext cx="802871" cy="1046753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67B3EAB6-32CD-4E03-A0F0-303E5C69343E}"/>
                  </a:ext>
                </a:extLst>
              </p:cNvPr>
              <p:cNvGrpSpPr/>
              <p:nvPr/>
            </p:nvGrpSpPr>
            <p:grpSpPr>
              <a:xfrm>
                <a:off x="4398476" y="2857499"/>
                <a:ext cx="123595" cy="180491"/>
                <a:chOff x="6696305" y="4114800"/>
                <a:chExt cx="326795" cy="609909"/>
              </a:xfrm>
            </p:grpSpPr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A2D5D9FF-864E-4B96-A07A-DD0A7F107107}"/>
                    </a:ext>
                  </a:extLst>
                </p:cNvPr>
                <p:cNvCxnSpPr/>
                <p:nvPr/>
              </p:nvCxnSpPr>
              <p:spPr>
                <a:xfrm>
                  <a:off x="6696305" y="4114800"/>
                  <a:ext cx="203200" cy="20320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E0262C15-AA62-48DE-B52C-B915B34846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899506" y="4181475"/>
                  <a:ext cx="123594" cy="136525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C32D497A-222F-4EB4-848E-2CDF221EAF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99506" y="4305301"/>
                  <a:ext cx="0" cy="419408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7DECF563-EC6A-4D85-8FB1-92CD0D749E56}"/>
                  </a:ext>
                </a:extLst>
              </p:cNvPr>
              <p:cNvCxnSpPr/>
              <p:nvPr/>
            </p:nvCxnSpPr>
            <p:spPr>
              <a:xfrm flipV="1">
                <a:off x="4403725" y="2372744"/>
                <a:ext cx="677583" cy="75276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6613C7B0-EB02-4A37-AC98-7A3F3EC8AE74}"/>
                  </a:ext>
                </a:extLst>
              </p:cNvPr>
              <p:cNvCxnSpPr/>
              <p:nvPr/>
            </p:nvCxnSpPr>
            <p:spPr>
              <a:xfrm flipV="1">
                <a:off x="4866052" y="2378763"/>
                <a:ext cx="677583" cy="75276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249358C0-0790-4965-BBB2-C7231E468FF4}"/>
                  </a:ext>
                </a:extLst>
              </p:cNvPr>
              <p:cNvGrpSpPr/>
              <p:nvPr/>
            </p:nvGrpSpPr>
            <p:grpSpPr>
              <a:xfrm>
                <a:off x="4642716" y="2587315"/>
                <a:ext cx="123595" cy="180491"/>
                <a:chOff x="6696305" y="4114800"/>
                <a:chExt cx="326795" cy="609909"/>
              </a:xfrm>
            </p:grpSpPr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A0083C49-A372-448A-A1CA-C6B8A32036D5}"/>
                    </a:ext>
                  </a:extLst>
                </p:cNvPr>
                <p:cNvCxnSpPr/>
                <p:nvPr/>
              </p:nvCxnSpPr>
              <p:spPr>
                <a:xfrm>
                  <a:off x="6696305" y="4114800"/>
                  <a:ext cx="203200" cy="20320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D76F6CD8-3BE9-4A56-8014-25AF7FB9BD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899506" y="4181475"/>
                  <a:ext cx="123594" cy="136525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EBF2190B-3575-4570-9039-8A4D1873EA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99506" y="4305301"/>
                  <a:ext cx="0" cy="419408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2EE83A4A-8515-4734-A222-0395ABD6DDB2}"/>
                  </a:ext>
                </a:extLst>
              </p:cNvPr>
              <p:cNvGrpSpPr/>
              <p:nvPr/>
            </p:nvGrpSpPr>
            <p:grpSpPr>
              <a:xfrm>
                <a:off x="4843162" y="2370778"/>
                <a:ext cx="123595" cy="180491"/>
                <a:chOff x="6696305" y="4114800"/>
                <a:chExt cx="326795" cy="609909"/>
              </a:xfrm>
            </p:grpSpPr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2C47353F-D240-4F28-9C9E-1B6DB3E7B954}"/>
                    </a:ext>
                  </a:extLst>
                </p:cNvPr>
                <p:cNvCxnSpPr/>
                <p:nvPr/>
              </p:nvCxnSpPr>
              <p:spPr>
                <a:xfrm>
                  <a:off x="6696305" y="4114800"/>
                  <a:ext cx="203200" cy="20320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94165979-A8CD-4FFD-859A-4963E6FC73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899506" y="4181475"/>
                  <a:ext cx="123594" cy="136525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8D11E6E3-913D-446D-B5BE-0A602E19C2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99506" y="4305301"/>
                  <a:ext cx="0" cy="419408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D014F369-750D-4F2D-8745-4DBAFEAB62A1}"/>
                  </a:ext>
                </a:extLst>
              </p:cNvPr>
              <p:cNvGrpSpPr/>
              <p:nvPr/>
            </p:nvGrpSpPr>
            <p:grpSpPr>
              <a:xfrm>
                <a:off x="5313271" y="2370778"/>
                <a:ext cx="123595" cy="180491"/>
                <a:chOff x="6696305" y="4114800"/>
                <a:chExt cx="326795" cy="609909"/>
              </a:xfrm>
            </p:grpSpPr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A2562C0A-704C-484E-9E6A-571B8534102D}"/>
                    </a:ext>
                  </a:extLst>
                </p:cNvPr>
                <p:cNvCxnSpPr/>
                <p:nvPr/>
              </p:nvCxnSpPr>
              <p:spPr>
                <a:xfrm>
                  <a:off x="6696305" y="4114800"/>
                  <a:ext cx="203200" cy="20320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40AE4925-FA79-4C2F-B5C5-B278713E25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899506" y="4181475"/>
                  <a:ext cx="123594" cy="136525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30296774-EDC6-4AA5-A7F2-9C9D851F04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99506" y="4305301"/>
                  <a:ext cx="0" cy="419408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0CACE2B1-C2FC-4EF1-ACE0-FFCC3964F0AF}"/>
                  </a:ext>
                </a:extLst>
              </p:cNvPr>
              <p:cNvGrpSpPr/>
              <p:nvPr/>
            </p:nvGrpSpPr>
            <p:grpSpPr>
              <a:xfrm>
                <a:off x="5104197" y="2611426"/>
                <a:ext cx="123595" cy="180491"/>
                <a:chOff x="6696305" y="4114800"/>
                <a:chExt cx="326795" cy="609909"/>
              </a:xfrm>
            </p:grpSpPr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2CAEB036-7358-4C57-8D45-E6ECA2B9BD30}"/>
                    </a:ext>
                  </a:extLst>
                </p:cNvPr>
                <p:cNvCxnSpPr/>
                <p:nvPr/>
              </p:nvCxnSpPr>
              <p:spPr>
                <a:xfrm>
                  <a:off x="6696305" y="4114800"/>
                  <a:ext cx="203200" cy="20320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F558E62F-063D-4C38-818E-0B36F244A0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899506" y="4181475"/>
                  <a:ext cx="123594" cy="136525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5253B3EC-29F1-46B7-BEA8-6BF85B0DA3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99506" y="4305301"/>
                  <a:ext cx="0" cy="419408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790DEDA2-369F-487E-BFB9-73B8A256DA8B}"/>
                  </a:ext>
                </a:extLst>
              </p:cNvPr>
              <p:cNvGrpSpPr/>
              <p:nvPr/>
            </p:nvGrpSpPr>
            <p:grpSpPr>
              <a:xfrm>
                <a:off x="4872063" y="2858546"/>
                <a:ext cx="123595" cy="180491"/>
                <a:chOff x="6696305" y="4114800"/>
                <a:chExt cx="326795" cy="609909"/>
              </a:xfrm>
            </p:grpSpPr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BAE56693-AB49-4FC3-AD23-17DDD7483BEE}"/>
                    </a:ext>
                  </a:extLst>
                </p:cNvPr>
                <p:cNvCxnSpPr/>
                <p:nvPr/>
              </p:nvCxnSpPr>
              <p:spPr>
                <a:xfrm>
                  <a:off x="6696305" y="4114800"/>
                  <a:ext cx="203200" cy="20320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E4354ABD-63AC-4EA4-90B9-1E3AD44473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899506" y="4181475"/>
                  <a:ext cx="123594" cy="136525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32A581C2-5713-416C-BD75-AC28D74FBE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99506" y="4305301"/>
                  <a:ext cx="0" cy="419408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D116BE23-159D-4B60-90F1-25209EB49F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18814" y="3122623"/>
                <a:ext cx="1234330" cy="9239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F897B165-D567-4FAC-A4BE-2A56C7A48EA7}"/>
                  </a:ext>
                </a:extLst>
              </p:cNvPr>
              <p:cNvCxnSpPr/>
              <p:nvPr/>
            </p:nvCxnSpPr>
            <p:spPr>
              <a:xfrm>
                <a:off x="4924571" y="3158278"/>
                <a:ext cx="0" cy="1296000"/>
              </a:xfrm>
              <a:prstGeom prst="straightConnector1">
                <a:avLst/>
              </a:prstGeom>
              <a:ln>
                <a:solidFill>
                  <a:srgbClr val="FFC000"/>
                </a:solidFill>
                <a:headEnd type="triangle"/>
                <a:tailEnd type="triangle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EE32A71E-CC89-48D4-9C3D-604201906A2F}"/>
                  </a:ext>
                </a:extLst>
              </p:cNvPr>
              <p:cNvCxnSpPr/>
              <p:nvPr/>
            </p:nvCxnSpPr>
            <p:spPr>
              <a:xfrm>
                <a:off x="719635" y="6056643"/>
                <a:ext cx="4824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ED728349-A5EC-4B8F-B7DA-7BDE1AF9DB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25277" y="4013199"/>
                <a:ext cx="0" cy="2043444"/>
              </a:xfrm>
              <a:prstGeom prst="straightConnector1">
                <a:avLst/>
              </a:prstGeom>
              <a:ln>
                <a:solidFill>
                  <a:srgbClr val="00D560"/>
                </a:solidFill>
                <a:headEnd type="triangle"/>
                <a:tailEnd type="triangle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2112BB0A-A612-4C5C-898A-CA9CBF25A8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66682" y="4000726"/>
                <a:ext cx="143179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A88816F8-B4AB-4DB7-B05A-4B9F0D481589}"/>
                  </a:ext>
                </a:extLst>
              </p:cNvPr>
              <p:cNvSpPr txBox="1"/>
              <p:nvPr/>
            </p:nvSpPr>
            <p:spPr>
              <a:xfrm>
                <a:off x="4225277" y="4995775"/>
                <a:ext cx="126101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i="1" dirty="0"/>
                  <a:t>Geodetic head, </a:t>
                </a:r>
                <a:r>
                  <a:rPr lang="en-IN" i="1" dirty="0" err="1"/>
                  <a:t>h</a:t>
                </a:r>
                <a:r>
                  <a:rPr lang="en-IN" i="1" baseline="-25000" dirty="0" err="1"/>
                  <a:t>geo</a:t>
                </a:r>
                <a:endParaRPr lang="en-IN" i="1" baseline="-25000" dirty="0"/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8CD33FE7-0C80-473E-8A47-BC2E656EC28E}"/>
                  </a:ext>
                </a:extLst>
              </p:cNvPr>
              <p:cNvSpPr txBox="1"/>
              <p:nvPr/>
            </p:nvSpPr>
            <p:spPr>
              <a:xfrm>
                <a:off x="2523428" y="4838616"/>
                <a:ext cx="101376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N" i="1" dirty="0"/>
                  <a:t>Friction head, Hf</a:t>
                </a:r>
              </a:p>
            </p:txBody>
          </p: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EADDC5BA-3CB1-4427-B2E4-2D684803E070}"/>
                  </a:ext>
                </a:extLst>
              </p:cNvPr>
              <p:cNvCxnSpPr>
                <a:cxnSpLocks/>
                <a:stCxn id="68" idx="3"/>
              </p:cNvCxnSpPr>
              <p:nvPr/>
            </p:nvCxnSpPr>
            <p:spPr>
              <a:xfrm>
                <a:off x="3792259" y="2227244"/>
                <a:ext cx="882968" cy="410867"/>
              </a:xfrm>
              <a:prstGeom prst="straightConnector1">
                <a:avLst/>
              </a:prstGeom>
              <a:ln>
                <a:solidFill>
                  <a:srgbClr val="00D560"/>
                </a:solidFill>
                <a:tailEnd type="triangle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5">
                <a:extLst>
                  <a:ext uri="{FF2B5EF4-FFF2-40B4-BE49-F238E27FC236}">
                    <a16:creationId xmlns:a16="http://schemas.microsoft.com/office/drawing/2014/main" id="{A19F4CE4-D2AC-4BB0-BA41-960892C5C2DD}"/>
                  </a:ext>
                </a:extLst>
              </p:cNvPr>
              <p:cNvCxnSpPr>
                <a:cxnSpLocks/>
                <a:stCxn id="63" idx="0"/>
              </p:cNvCxnSpPr>
              <p:nvPr/>
            </p:nvCxnSpPr>
            <p:spPr>
              <a:xfrm flipH="1" flipV="1">
                <a:off x="2478812" y="4008458"/>
                <a:ext cx="551501" cy="830158"/>
              </a:xfrm>
              <a:prstGeom prst="straightConnector1">
                <a:avLst/>
              </a:prstGeom>
              <a:ln>
                <a:solidFill>
                  <a:srgbClr val="00D560"/>
                </a:solidFill>
                <a:tailEnd type="triangle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>
                <a:extLst>
                  <a:ext uri="{FF2B5EF4-FFF2-40B4-BE49-F238E27FC236}">
                    <a16:creationId xmlns:a16="http://schemas.microsoft.com/office/drawing/2014/main" id="{9F00FFC2-2175-4549-9480-6C0008F2ECEF}"/>
                  </a:ext>
                </a:extLst>
              </p:cNvPr>
              <p:cNvCxnSpPr>
                <a:cxnSpLocks/>
                <a:stCxn id="63" idx="0"/>
              </p:cNvCxnSpPr>
              <p:nvPr/>
            </p:nvCxnSpPr>
            <p:spPr>
              <a:xfrm flipH="1" flipV="1">
                <a:off x="1788918" y="4631996"/>
                <a:ext cx="1241395" cy="206620"/>
              </a:xfrm>
              <a:prstGeom prst="straightConnector1">
                <a:avLst/>
              </a:prstGeom>
              <a:ln>
                <a:solidFill>
                  <a:srgbClr val="00D560"/>
                </a:solidFill>
                <a:tailEnd type="triangle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631FEC3F-3E22-4F15-BC3A-D808AFA0253B}"/>
                  </a:ext>
                </a:extLst>
              </p:cNvPr>
              <p:cNvSpPr txBox="1"/>
              <p:nvPr/>
            </p:nvSpPr>
            <p:spPr>
              <a:xfrm>
                <a:off x="2646177" y="1904078"/>
                <a:ext cx="114608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N" i="1" dirty="0"/>
                  <a:t>Operating Head, Ho</a:t>
                </a: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BB7CEC6E-3932-4A6C-B4BC-0CE8A1CCEF7F}"/>
                  </a:ext>
                </a:extLst>
              </p:cNvPr>
              <p:cNvSpPr txBox="1"/>
              <p:nvPr/>
            </p:nvSpPr>
            <p:spPr>
              <a:xfrm>
                <a:off x="4821488" y="3667811"/>
                <a:ext cx="11975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N" i="1" dirty="0"/>
                  <a:t>Elevation head, He</a:t>
                </a: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3ECC429B-5F4B-405C-8DFD-D9D55EED7C47}"/>
                  </a:ext>
                </a:extLst>
              </p:cNvPr>
              <p:cNvSpPr/>
              <p:nvPr/>
            </p:nvSpPr>
            <p:spPr>
              <a:xfrm>
                <a:off x="5150324" y="3153391"/>
                <a:ext cx="464024" cy="479173"/>
              </a:xfrm>
              <a:custGeom>
                <a:avLst/>
                <a:gdLst>
                  <a:gd name="connsiteX0" fmla="*/ 0 w 464024"/>
                  <a:gd name="connsiteY0" fmla="*/ 0 h 479173"/>
                  <a:gd name="connsiteX1" fmla="*/ 68239 w 464024"/>
                  <a:gd name="connsiteY1" fmla="*/ 40943 h 479173"/>
                  <a:gd name="connsiteX2" fmla="*/ 191069 w 464024"/>
                  <a:gd name="connsiteY2" fmla="*/ 136478 h 479173"/>
                  <a:gd name="connsiteX3" fmla="*/ 245660 w 464024"/>
                  <a:gd name="connsiteY3" fmla="*/ 204716 h 479173"/>
                  <a:gd name="connsiteX4" fmla="*/ 300251 w 464024"/>
                  <a:gd name="connsiteY4" fmla="*/ 259308 h 479173"/>
                  <a:gd name="connsiteX5" fmla="*/ 313898 w 464024"/>
                  <a:gd name="connsiteY5" fmla="*/ 300251 h 479173"/>
                  <a:gd name="connsiteX6" fmla="*/ 354842 w 464024"/>
                  <a:gd name="connsiteY6" fmla="*/ 327546 h 479173"/>
                  <a:gd name="connsiteX7" fmla="*/ 382137 w 464024"/>
                  <a:gd name="connsiteY7" fmla="*/ 409433 h 479173"/>
                  <a:gd name="connsiteX8" fmla="*/ 395785 w 464024"/>
                  <a:gd name="connsiteY8" fmla="*/ 450376 h 479173"/>
                  <a:gd name="connsiteX9" fmla="*/ 436728 w 464024"/>
                  <a:gd name="connsiteY9" fmla="*/ 477672 h 479173"/>
                  <a:gd name="connsiteX10" fmla="*/ 464024 w 464024"/>
                  <a:gd name="connsiteY10" fmla="*/ 477672 h 479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4024" h="479173">
                    <a:moveTo>
                      <a:pt x="0" y="0"/>
                    </a:moveTo>
                    <a:cubicBezTo>
                      <a:pt x="22746" y="13648"/>
                      <a:pt x="47709" y="24145"/>
                      <a:pt x="68239" y="40943"/>
                    </a:cubicBezTo>
                    <a:cubicBezTo>
                      <a:pt x="194821" y="144511"/>
                      <a:pt x="100638" y="106334"/>
                      <a:pt x="191069" y="136478"/>
                    </a:cubicBezTo>
                    <a:cubicBezTo>
                      <a:pt x="225371" y="239391"/>
                      <a:pt x="175109" y="116527"/>
                      <a:pt x="245660" y="204716"/>
                    </a:cubicBezTo>
                    <a:cubicBezTo>
                      <a:pt x="298598" y="270889"/>
                      <a:pt x="210917" y="229530"/>
                      <a:pt x="300251" y="259308"/>
                    </a:cubicBezTo>
                    <a:cubicBezTo>
                      <a:pt x="304800" y="272956"/>
                      <a:pt x="304911" y="289018"/>
                      <a:pt x="313898" y="300251"/>
                    </a:cubicBezTo>
                    <a:cubicBezTo>
                      <a:pt x="324145" y="313059"/>
                      <a:pt x="346149" y="313637"/>
                      <a:pt x="354842" y="327546"/>
                    </a:cubicBezTo>
                    <a:cubicBezTo>
                      <a:pt x="370091" y="351945"/>
                      <a:pt x="373039" y="382137"/>
                      <a:pt x="382137" y="409433"/>
                    </a:cubicBezTo>
                    <a:cubicBezTo>
                      <a:pt x="386686" y="423081"/>
                      <a:pt x="383815" y="442396"/>
                      <a:pt x="395785" y="450376"/>
                    </a:cubicBezTo>
                    <a:cubicBezTo>
                      <a:pt x="409433" y="459475"/>
                      <a:pt x="421499" y="471580"/>
                      <a:pt x="436728" y="477672"/>
                    </a:cubicBezTo>
                    <a:cubicBezTo>
                      <a:pt x="445176" y="481051"/>
                      <a:pt x="454925" y="477672"/>
                      <a:pt x="464024" y="477672"/>
                    </a:cubicBezTo>
                  </a:path>
                </a:pathLst>
              </a:cu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id="{6EC4C0E8-0B93-4F96-9304-C3CAD8014A3B}"/>
                  </a:ext>
                </a:extLst>
              </p:cNvPr>
              <p:cNvCxnSpPr>
                <a:cxnSpLocks/>
                <a:stCxn id="25" idx="0"/>
                <a:endCxn id="87" idx="1"/>
              </p:cNvCxnSpPr>
              <p:nvPr/>
            </p:nvCxnSpPr>
            <p:spPr>
              <a:xfrm flipV="1">
                <a:off x="730367" y="4276343"/>
                <a:ext cx="215783" cy="950015"/>
              </a:xfrm>
              <a:prstGeom prst="straightConnector1">
                <a:avLst/>
              </a:prstGeom>
              <a:ln>
                <a:solidFill>
                  <a:srgbClr val="00D560"/>
                </a:solidFill>
                <a:tailEnd type="triangle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142F88B9-F947-4885-9AA4-CA517EDB729C}"/>
                  </a:ext>
                </a:extLst>
              </p:cNvPr>
              <p:cNvGrpSpPr/>
              <p:nvPr/>
            </p:nvGrpSpPr>
            <p:grpSpPr>
              <a:xfrm>
                <a:off x="4995658" y="4454277"/>
                <a:ext cx="521584" cy="264905"/>
                <a:chOff x="4881358" y="4098677"/>
                <a:chExt cx="521584" cy="264905"/>
              </a:xfrm>
            </p:grpSpPr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1F70E0A4-42B1-4ECA-A9F4-3809796E82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881358" y="4098677"/>
                  <a:ext cx="154666" cy="264905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A46D7089-84EF-4A17-95D0-5DF60F2727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973396" y="4098677"/>
                  <a:ext cx="154666" cy="264905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7BC29724-06A4-4CEF-97FD-C4723BCD9A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073398" y="4098677"/>
                  <a:ext cx="154666" cy="264905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5BF35758-2446-4A77-B45E-D6556D4891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165436" y="4098677"/>
                  <a:ext cx="154666" cy="264905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B451EA29-76EE-458B-B718-BAC99BEB23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248276" y="4098677"/>
                  <a:ext cx="154666" cy="264905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DF5BA345-4EC0-4C3F-B947-B3348B736E81}"/>
                  </a:ext>
                </a:extLst>
              </p:cNvPr>
              <p:cNvGrpSpPr/>
              <p:nvPr/>
            </p:nvGrpSpPr>
            <p:grpSpPr>
              <a:xfrm>
                <a:off x="322105" y="4466934"/>
                <a:ext cx="521584" cy="264905"/>
                <a:chOff x="4881358" y="4098677"/>
                <a:chExt cx="521584" cy="264905"/>
              </a:xfrm>
            </p:grpSpPr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E5A0181B-A243-4481-B96B-B679A38809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881358" y="4098677"/>
                  <a:ext cx="154666" cy="264905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25E0B45F-2CD9-437A-AC86-53ECA471F7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973396" y="4098677"/>
                  <a:ext cx="154666" cy="264905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A77B62A0-80F3-4DF9-9AA8-0EFE000123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073398" y="4098677"/>
                  <a:ext cx="154666" cy="264905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2B6340EA-BCAB-4F25-9656-5D029A6523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165436" y="4098677"/>
                  <a:ext cx="154666" cy="264905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AC674C6C-C56A-48B1-97D9-DDEF326CAF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248276" y="4098677"/>
                  <a:ext cx="154666" cy="264905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7" name="Rectangle: Rounded Corners 86">
                <a:extLst>
                  <a:ext uri="{FF2B5EF4-FFF2-40B4-BE49-F238E27FC236}">
                    <a16:creationId xmlns:a16="http://schemas.microsoft.com/office/drawing/2014/main" id="{32C0DE60-F1CA-459D-94E4-2201C3C6F019}"/>
                  </a:ext>
                </a:extLst>
              </p:cNvPr>
              <p:cNvSpPr/>
              <p:nvPr/>
            </p:nvSpPr>
            <p:spPr>
              <a:xfrm>
                <a:off x="946150" y="4158582"/>
                <a:ext cx="408709" cy="235522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88" name="Rectangle: Rounded Corners 87">
                <a:extLst>
                  <a:ext uri="{FF2B5EF4-FFF2-40B4-BE49-F238E27FC236}">
                    <a16:creationId xmlns:a16="http://schemas.microsoft.com/office/drawing/2014/main" id="{6F9AB6EB-A143-41B9-AE07-156BCBC54F5C}"/>
                  </a:ext>
                </a:extLst>
              </p:cNvPr>
              <p:cNvSpPr/>
              <p:nvPr/>
            </p:nvSpPr>
            <p:spPr>
              <a:xfrm>
                <a:off x="1402412" y="4158582"/>
                <a:ext cx="204355" cy="235522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1DCA1E1A-E9D3-4967-A8F8-49C57BC92663}"/>
                  </a:ext>
                </a:extLst>
              </p:cNvPr>
              <p:cNvGrpSpPr/>
              <p:nvPr/>
            </p:nvGrpSpPr>
            <p:grpSpPr>
              <a:xfrm>
                <a:off x="3822440" y="3174750"/>
                <a:ext cx="558701" cy="233706"/>
                <a:chOff x="4881358" y="4098677"/>
                <a:chExt cx="521584" cy="264905"/>
              </a:xfrm>
            </p:grpSpPr>
            <p:cxnSp>
              <p:nvCxnSpPr>
                <p:cNvPr id="90" name="Straight Connector 89">
                  <a:extLst>
                    <a:ext uri="{FF2B5EF4-FFF2-40B4-BE49-F238E27FC236}">
                      <a16:creationId xmlns:a16="http://schemas.microsoft.com/office/drawing/2014/main" id="{70B3CEB4-5BC3-4B40-9377-72125D1415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881358" y="4098677"/>
                  <a:ext cx="154666" cy="264905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>
                  <a:extLst>
                    <a:ext uri="{FF2B5EF4-FFF2-40B4-BE49-F238E27FC236}">
                      <a16:creationId xmlns:a16="http://schemas.microsoft.com/office/drawing/2014/main" id="{15E86313-4475-4262-A678-5DE50896B0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973396" y="4098677"/>
                  <a:ext cx="154666" cy="264905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>
                  <a:extLst>
                    <a:ext uri="{FF2B5EF4-FFF2-40B4-BE49-F238E27FC236}">
                      <a16:creationId xmlns:a16="http://schemas.microsoft.com/office/drawing/2014/main" id="{4B027BDC-F68E-4388-8464-38831E61B2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073398" y="4098677"/>
                  <a:ext cx="154666" cy="264905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>
                  <a:extLst>
                    <a:ext uri="{FF2B5EF4-FFF2-40B4-BE49-F238E27FC236}">
                      <a16:creationId xmlns:a16="http://schemas.microsoft.com/office/drawing/2014/main" id="{CBE1DCA0-615D-49B7-AB43-0031AA9F84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165436" y="4098677"/>
                  <a:ext cx="154666" cy="264905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>
                  <a:extLst>
                    <a:ext uri="{FF2B5EF4-FFF2-40B4-BE49-F238E27FC236}">
                      <a16:creationId xmlns:a16="http://schemas.microsoft.com/office/drawing/2014/main" id="{902D9247-78B9-4F4D-8DE8-B2F2943419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248276" y="4098677"/>
                  <a:ext cx="154666" cy="264905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5A6AD21D-29AC-4AED-B75A-13D7FA68F6F7}"/>
              </a:ext>
            </a:extLst>
          </p:cNvPr>
          <p:cNvGrpSpPr>
            <a:grpSpLocks noChangeAspect="1"/>
          </p:cNvGrpSpPr>
          <p:nvPr/>
        </p:nvGrpSpPr>
        <p:grpSpPr>
          <a:xfrm>
            <a:off x="161775" y="6186407"/>
            <a:ext cx="5923465" cy="540000"/>
            <a:chOff x="948584" y="547505"/>
            <a:chExt cx="9872434" cy="900000"/>
          </a:xfrm>
        </p:grpSpPr>
        <p:pic>
          <p:nvPicPr>
            <p:cNvPr id="96" name="Picture 2" descr="File:The official logo of IWMI.jpg - Wikimedia Commons">
              <a:extLst>
                <a:ext uri="{FF2B5EF4-FFF2-40B4-BE49-F238E27FC236}">
                  <a16:creationId xmlns:a16="http://schemas.microsoft.com/office/drawing/2014/main" id="{50B1FE86-1608-4137-A673-44384C034B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584" y="547505"/>
              <a:ext cx="1430358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23908431-EF82-41BA-A90E-5458F8D7F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78942" y="547505"/>
              <a:ext cx="2168675" cy="9000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FA283759-7A68-4F58-9B59-6BFEFA361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47617" y="547505"/>
              <a:ext cx="3039342" cy="900000"/>
            </a:xfrm>
            <a:prstGeom prst="rect">
              <a:avLst/>
            </a:prstGeom>
          </p:spPr>
        </p:pic>
        <p:pic>
          <p:nvPicPr>
            <p:cNvPr id="99" name="Picture 98" descr="Indian Council of Agricultural Research (ICAR)">
              <a:extLst>
                <a:ext uri="{FF2B5EF4-FFF2-40B4-BE49-F238E27FC236}">
                  <a16:creationId xmlns:a16="http://schemas.microsoft.com/office/drawing/2014/main" id="{5918387B-2240-4491-83B5-322920155C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6959" y="547505"/>
              <a:ext cx="1011837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Picture 14" descr="GIZ India on Twitter: &amp;quot;@DeutscheWelle talks about #IndoGerman  #Environmental cooperation. Features @giz_india&amp;#39;s support for #smartcities  #solarenergy and #Fraunhofer IGB for intelligent #watermanagement  #60yearsindogermandevcoop @GermanyinIndia ...">
              <a:extLst>
                <a:ext uri="{FF2B5EF4-FFF2-40B4-BE49-F238E27FC236}">
                  <a16:creationId xmlns:a16="http://schemas.microsoft.com/office/drawing/2014/main" id="{A2F94CCF-F82C-4554-B68D-94E4CACF62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8796" y="547505"/>
              <a:ext cx="2222222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036340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7E978B1-6BC6-4EA2-B3DA-0A80641BF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236" y="444331"/>
            <a:ext cx="10515600" cy="1095507"/>
          </a:xfrm>
        </p:spPr>
        <p:txBody>
          <a:bodyPr/>
          <a:lstStyle/>
          <a:p>
            <a:r>
              <a:rPr lang="en-US" dirty="0"/>
              <a:t>System Head Calculation Module</a:t>
            </a:r>
            <a:endParaRPr lang="en-IN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A640E0F-F9A0-4924-AFE8-881156FDCB75}"/>
              </a:ext>
            </a:extLst>
          </p:cNvPr>
          <p:cNvCxnSpPr>
            <a:cxnSpLocks/>
          </p:cNvCxnSpPr>
          <p:nvPr/>
        </p:nvCxnSpPr>
        <p:spPr>
          <a:xfrm>
            <a:off x="6759659" y="1418801"/>
            <a:ext cx="0" cy="4248380"/>
          </a:xfrm>
          <a:prstGeom prst="line">
            <a:avLst/>
          </a:prstGeom>
          <a:ln w="19050">
            <a:solidFill>
              <a:srgbClr val="0070C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CD7C6BB5-8EA4-4286-99CE-BE72CB840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61" y="1539838"/>
            <a:ext cx="6221854" cy="42483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13C882-34C9-4208-B519-FD00BC3C79B8}"/>
              </a:ext>
            </a:extLst>
          </p:cNvPr>
          <p:cNvSpPr txBox="1"/>
          <p:nvPr/>
        </p:nvSpPr>
        <p:spPr>
          <a:xfrm>
            <a:off x="7270894" y="2645922"/>
            <a:ext cx="47116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200" dirty="0"/>
              <a:t>* For surface/flood irrigation systems </a:t>
            </a:r>
            <a:r>
              <a:rPr lang="en-IN" sz="1200" b="1" dirty="0"/>
              <a:t>elevation</a:t>
            </a:r>
            <a:r>
              <a:rPr lang="en-IN" sz="1200" dirty="0"/>
              <a:t> difference from surface near water source to highest point in the field must be accounted. </a:t>
            </a:r>
            <a:endParaRPr lang="en-US" sz="1200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BDE3ADC-BB98-462E-A65B-059AB8B6EF6D}"/>
              </a:ext>
            </a:extLst>
          </p:cNvPr>
          <p:cNvGraphicFramePr>
            <a:graphicFrameLocks noGrp="1"/>
          </p:cNvGraphicFramePr>
          <p:nvPr/>
        </p:nvGraphicFramePr>
        <p:xfrm>
          <a:off x="7270896" y="1175657"/>
          <a:ext cx="4711704" cy="1484415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606212">
                  <a:extLst>
                    <a:ext uri="{9D8B030D-6E8A-4147-A177-3AD203B41FA5}">
                      <a16:colId xmlns:a16="http://schemas.microsoft.com/office/drawing/2014/main" val="3254400247"/>
                    </a:ext>
                  </a:extLst>
                </a:gridCol>
                <a:gridCol w="2105492">
                  <a:extLst>
                    <a:ext uri="{9D8B030D-6E8A-4147-A177-3AD203B41FA5}">
                      <a16:colId xmlns:a16="http://schemas.microsoft.com/office/drawing/2014/main" val="2418633170"/>
                    </a:ext>
                  </a:extLst>
                </a:gridCol>
              </a:tblGrid>
              <a:tr h="296883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Irrigation Method</a:t>
                      </a:r>
                      <a:endParaRPr lang="en-IN" sz="1600" b="1" i="1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Head required</a:t>
                      </a:r>
                      <a:endParaRPr lang="en-IN" sz="1600" b="1" i="1" u="none" strike="noStrike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41696776"/>
                  </a:ext>
                </a:extLst>
              </a:tr>
              <a:tr h="296883">
                <a:tc>
                  <a:txBody>
                    <a:bodyPr/>
                    <a:lstStyle/>
                    <a:p>
                      <a:pPr algn="l" fontAlgn="ctr"/>
                      <a:r>
                        <a:rPr lang="en-IN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Surface/flood</a:t>
                      </a:r>
                      <a:endParaRPr lang="en-IN" sz="16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N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3 meter</a:t>
                      </a:r>
                      <a:endParaRPr lang="en-IN" sz="16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06413446"/>
                  </a:ext>
                </a:extLst>
              </a:tr>
              <a:tr h="296883">
                <a:tc>
                  <a:txBody>
                    <a:bodyPr/>
                    <a:lstStyle/>
                    <a:p>
                      <a:pPr algn="l" fontAlgn="ctr"/>
                      <a:r>
                        <a:rPr lang="en-IN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Drip or trickle </a:t>
                      </a:r>
                      <a:endParaRPr lang="en-IN" sz="16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N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14 meter</a:t>
                      </a:r>
                      <a:endParaRPr lang="en-IN" sz="16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82886748"/>
                  </a:ext>
                </a:extLst>
              </a:tr>
              <a:tr h="296883">
                <a:tc>
                  <a:txBody>
                    <a:bodyPr/>
                    <a:lstStyle/>
                    <a:p>
                      <a:pPr algn="l" fontAlgn="ctr"/>
                      <a:r>
                        <a:rPr lang="en-IN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Micro-sprinklers</a:t>
                      </a:r>
                      <a:endParaRPr lang="en-IN" sz="16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N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12 meter</a:t>
                      </a:r>
                      <a:endParaRPr lang="en-IN" sz="16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20934856"/>
                  </a:ext>
                </a:extLst>
              </a:tr>
              <a:tr h="296883">
                <a:tc>
                  <a:txBody>
                    <a:bodyPr/>
                    <a:lstStyle/>
                    <a:p>
                      <a:pPr algn="l" fontAlgn="ctr"/>
                      <a:r>
                        <a:rPr lang="en-IN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Sprinklers</a:t>
                      </a:r>
                      <a:endParaRPr lang="en-IN" sz="16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N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25 meter</a:t>
                      </a:r>
                      <a:endParaRPr lang="en-IN" sz="1600" b="0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4854343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F6B4D014-B048-47BF-A681-8E5EAE816208}"/>
              </a:ext>
            </a:extLst>
          </p:cNvPr>
          <p:cNvGraphicFramePr>
            <a:graphicFrameLocks noGrp="1"/>
          </p:cNvGraphicFramePr>
          <p:nvPr/>
        </p:nvGraphicFramePr>
        <p:xfrm>
          <a:off x="7270895" y="3195269"/>
          <a:ext cx="4711704" cy="246164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1280084">
                  <a:extLst>
                    <a:ext uri="{9D8B030D-6E8A-4147-A177-3AD203B41FA5}">
                      <a16:colId xmlns:a16="http://schemas.microsoft.com/office/drawing/2014/main" val="2906459707"/>
                    </a:ext>
                  </a:extLst>
                </a:gridCol>
                <a:gridCol w="1727518">
                  <a:extLst>
                    <a:ext uri="{9D8B030D-6E8A-4147-A177-3AD203B41FA5}">
                      <a16:colId xmlns:a16="http://schemas.microsoft.com/office/drawing/2014/main" val="1200027004"/>
                    </a:ext>
                  </a:extLst>
                </a:gridCol>
                <a:gridCol w="1704102">
                  <a:extLst>
                    <a:ext uri="{9D8B030D-6E8A-4147-A177-3AD203B41FA5}">
                      <a16:colId xmlns:a16="http://schemas.microsoft.com/office/drawing/2014/main" val="3104804376"/>
                    </a:ext>
                  </a:extLst>
                </a:gridCol>
              </a:tblGrid>
              <a:tr h="30770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>
                          <a:effectLst/>
                        </a:rPr>
                        <a:t>Water source</a:t>
                      </a:r>
                      <a:endParaRPr lang="en-I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dirty="0">
                          <a:effectLst/>
                        </a:rPr>
                        <a:t>Condition</a:t>
                      </a:r>
                      <a:endParaRPr lang="en-I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>
                          <a:effectLst/>
                        </a:rPr>
                        <a:t>Geodetic head, m</a:t>
                      </a:r>
                      <a:endParaRPr lang="en-I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78915379"/>
                  </a:ext>
                </a:extLst>
              </a:tr>
              <a:tr h="307705"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dirty="0">
                          <a:effectLst/>
                        </a:rPr>
                        <a:t>Stream</a:t>
                      </a:r>
                      <a:endParaRPr lang="en-I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dirty="0" err="1">
                          <a:effectLst/>
                        </a:rPr>
                        <a:t>WL</a:t>
                      </a:r>
                      <a:r>
                        <a:rPr lang="en-IN" sz="1600" baseline="-25000" dirty="0" err="1">
                          <a:effectLst/>
                        </a:rPr>
                        <a:t>min</a:t>
                      </a:r>
                      <a:r>
                        <a:rPr lang="en-IN" sz="1600" dirty="0">
                          <a:effectLst/>
                        </a:rPr>
                        <a:t> &lt;7 m</a:t>
                      </a:r>
                      <a:endParaRPr lang="en-I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dirty="0" err="1">
                          <a:effectLst/>
                        </a:rPr>
                        <a:t>H</a:t>
                      </a:r>
                      <a:r>
                        <a:rPr lang="en-IN" sz="1600" baseline="-25000" dirty="0" err="1">
                          <a:effectLst/>
                        </a:rPr>
                        <a:t>geo</a:t>
                      </a:r>
                      <a:r>
                        <a:rPr lang="en-IN" sz="1600" dirty="0">
                          <a:effectLst/>
                        </a:rPr>
                        <a:t> = </a:t>
                      </a:r>
                      <a:r>
                        <a:rPr lang="en-IN" sz="1600" dirty="0" err="1">
                          <a:effectLst/>
                        </a:rPr>
                        <a:t>WL</a:t>
                      </a:r>
                      <a:r>
                        <a:rPr lang="en-IN" sz="1600" baseline="-25000" dirty="0" err="1">
                          <a:effectLst/>
                        </a:rPr>
                        <a:t>min</a:t>
                      </a:r>
                      <a:endParaRPr lang="en-I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37760861"/>
                  </a:ext>
                </a:extLst>
              </a:tr>
              <a:tr h="307705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>
                          <a:effectLst/>
                        </a:rPr>
                        <a:t>WL</a:t>
                      </a:r>
                      <a:r>
                        <a:rPr lang="en-IN" sz="1600" baseline="-25000">
                          <a:effectLst/>
                        </a:rPr>
                        <a:t>min</a:t>
                      </a:r>
                      <a:r>
                        <a:rPr lang="en-IN" sz="1600">
                          <a:effectLst/>
                        </a:rPr>
                        <a:t> &gt;7 m</a:t>
                      </a:r>
                      <a:endParaRPr lang="en-I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>
                          <a:effectLst/>
                        </a:rPr>
                        <a:t>H</a:t>
                      </a:r>
                      <a:r>
                        <a:rPr lang="en-IN" sz="1600" baseline="-25000">
                          <a:effectLst/>
                        </a:rPr>
                        <a:t>geo</a:t>
                      </a:r>
                      <a:r>
                        <a:rPr lang="en-IN" sz="1600">
                          <a:effectLst/>
                        </a:rPr>
                        <a:t> = 7.0</a:t>
                      </a:r>
                      <a:endParaRPr lang="en-I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47903938"/>
                  </a:ext>
                </a:extLst>
              </a:tr>
              <a:tr h="307705"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>
                          <a:effectLst/>
                        </a:rPr>
                        <a:t>Open well</a:t>
                      </a:r>
                      <a:endParaRPr lang="en-I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>
                          <a:effectLst/>
                        </a:rPr>
                        <a:t>d</a:t>
                      </a:r>
                      <a:r>
                        <a:rPr lang="en-IN" sz="1600" baseline="-25000">
                          <a:effectLst/>
                        </a:rPr>
                        <a:t>ow</a:t>
                      </a:r>
                      <a:r>
                        <a:rPr lang="en-IN" sz="1600">
                          <a:effectLst/>
                        </a:rPr>
                        <a:t> &lt;7 m</a:t>
                      </a:r>
                      <a:endParaRPr lang="en-I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>
                          <a:effectLst/>
                        </a:rPr>
                        <a:t>H</a:t>
                      </a:r>
                      <a:r>
                        <a:rPr lang="en-IN" sz="1600" baseline="-25000">
                          <a:effectLst/>
                        </a:rPr>
                        <a:t>geo</a:t>
                      </a:r>
                      <a:r>
                        <a:rPr lang="en-IN" sz="1600">
                          <a:effectLst/>
                        </a:rPr>
                        <a:t> = d</a:t>
                      </a:r>
                      <a:r>
                        <a:rPr lang="en-IN" sz="1600" baseline="-25000">
                          <a:effectLst/>
                        </a:rPr>
                        <a:t>ow</a:t>
                      </a:r>
                      <a:endParaRPr lang="en-I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24072479"/>
                  </a:ext>
                </a:extLst>
              </a:tr>
              <a:tr h="307705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>
                          <a:effectLst/>
                        </a:rPr>
                        <a:t>d</a:t>
                      </a:r>
                      <a:r>
                        <a:rPr lang="en-IN" sz="1600" baseline="-25000">
                          <a:effectLst/>
                        </a:rPr>
                        <a:t>ow</a:t>
                      </a:r>
                      <a:r>
                        <a:rPr lang="en-IN" sz="1600">
                          <a:effectLst/>
                        </a:rPr>
                        <a:t> &gt;7 m</a:t>
                      </a:r>
                      <a:endParaRPr lang="en-I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>
                          <a:effectLst/>
                        </a:rPr>
                        <a:t>H</a:t>
                      </a:r>
                      <a:r>
                        <a:rPr lang="en-IN" sz="1600" baseline="-25000">
                          <a:effectLst/>
                        </a:rPr>
                        <a:t>geo</a:t>
                      </a:r>
                      <a:r>
                        <a:rPr lang="en-IN" sz="1600">
                          <a:effectLst/>
                        </a:rPr>
                        <a:t> = 7.0</a:t>
                      </a:r>
                      <a:endParaRPr lang="en-I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57305603"/>
                  </a:ext>
                </a:extLst>
              </a:tr>
              <a:tr h="307705"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>
                          <a:effectLst/>
                        </a:rPr>
                        <a:t>Pond/lake</a:t>
                      </a:r>
                      <a:endParaRPr lang="en-I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>
                          <a:effectLst/>
                        </a:rPr>
                        <a:t>d</a:t>
                      </a:r>
                      <a:r>
                        <a:rPr lang="en-IN" sz="1600" baseline="-25000">
                          <a:effectLst/>
                        </a:rPr>
                        <a:t>p</a:t>
                      </a:r>
                      <a:r>
                        <a:rPr lang="en-IN" sz="1600">
                          <a:effectLst/>
                        </a:rPr>
                        <a:t> &lt; 7 m</a:t>
                      </a:r>
                      <a:endParaRPr lang="en-I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>
                          <a:effectLst/>
                        </a:rPr>
                        <a:t>H</a:t>
                      </a:r>
                      <a:r>
                        <a:rPr lang="en-IN" sz="1600" baseline="-25000">
                          <a:effectLst/>
                        </a:rPr>
                        <a:t>geo</a:t>
                      </a:r>
                      <a:r>
                        <a:rPr lang="en-IN" sz="1600">
                          <a:effectLst/>
                        </a:rPr>
                        <a:t> = d</a:t>
                      </a:r>
                      <a:r>
                        <a:rPr lang="en-IN" sz="1600" baseline="-25000">
                          <a:effectLst/>
                        </a:rPr>
                        <a:t>p</a:t>
                      </a:r>
                      <a:endParaRPr lang="en-I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58489185"/>
                  </a:ext>
                </a:extLst>
              </a:tr>
              <a:tr h="307705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>
                          <a:effectLst/>
                        </a:rPr>
                        <a:t>d</a:t>
                      </a:r>
                      <a:r>
                        <a:rPr lang="en-IN" sz="1600" baseline="-25000">
                          <a:effectLst/>
                        </a:rPr>
                        <a:t>p</a:t>
                      </a:r>
                      <a:r>
                        <a:rPr lang="en-IN" sz="1600">
                          <a:effectLst/>
                        </a:rPr>
                        <a:t> &gt; 7 m</a:t>
                      </a:r>
                      <a:endParaRPr lang="en-I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>
                          <a:effectLst/>
                        </a:rPr>
                        <a:t>H</a:t>
                      </a:r>
                      <a:r>
                        <a:rPr lang="en-IN" sz="1600" baseline="-25000">
                          <a:effectLst/>
                        </a:rPr>
                        <a:t>geo</a:t>
                      </a:r>
                      <a:r>
                        <a:rPr lang="en-IN" sz="1600">
                          <a:effectLst/>
                        </a:rPr>
                        <a:t> = 7.0</a:t>
                      </a:r>
                      <a:endParaRPr lang="en-I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60331199"/>
                  </a:ext>
                </a:extLst>
              </a:tr>
              <a:tr h="30770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>
                          <a:effectLst/>
                        </a:rPr>
                        <a:t>Tube well</a:t>
                      </a:r>
                      <a:endParaRPr lang="en-I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>
                          <a:effectLst/>
                        </a:rPr>
                        <a:t>Submersible pump</a:t>
                      </a:r>
                      <a:endParaRPr lang="en-I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dirty="0" err="1">
                          <a:effectLst/>
                        </a:rPr>
                        <a:t>H</a:t>
                      </a:r>
                      <a:r>
                        <a:rPr lang="en-IN" sz="1600" baseline="-25000" dirty="0" err="1">
                          <a:effectLst/>
                        </a:rPr>
                        <a:t>geo</a:t>
                      </a:r>
                      <a:r>
                        <a:rPr lang="en-IN" sz="1600" dirty="0">
                          <a:effectLst/>
                        </a:rPr>
                        <a:t> = 0.95 x </a:t>
                      </a:r>
                      <a:r>
                        <a:rPr lang="en-IN" sz="1600" dirty="0" err="1">
                          <a:effectLst/>
                        </a:rPr>
                        <a:t>d</a:t>
                      </a:r>
                      <a:r>
                        <a:rPr lang="en-IN" sz="1600" baseline="-25000" dirty="0" err="1">
                          <a:effectLst/>
                        </a:rPr>
                        <a:t>tw</a:t>
                      </a:r>
                      <a:endParaRPr lang="en-I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46970677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5082032D-A5A6-46D9-80C9-33E5D2B1D7EF}"/>
              </a:ext>
            </a:extLst>
          </p:cNvPr>
          <p:cNvGrpSpPr>
            <a:grpSpLocks noChangeAspect="1"/>
          </p:cNvGrpSpPr>
          <p:nvPr/>
        </p:nvGrpSpPr>
        <p:grpSpPr>
          <a:xfrm>
            <a:off x="74792" y="6244360"/>
            <a:ext cx="5923465" cy="540000"/>
            <a:chOff x="948584" y="547505"/>
            <a:chExt cx="9872434" cy="900000"/>
          </a:xfrm>
        </p:grpSpPr>
        <p:pic>
          <p:nvPicPr>
            <p:cNvPr id="12" name="Picture 2" descr="File:The official logo of IWMI.jpg - Wikimedia Commons">
              <a:extLst>
                <a:ext uri="{FF2B5EF4-FFF2-40B4-BE49-F238E27FC236}">
                  <a16:creationId xmlns:a16="http://schemas.microsoft.com/office/drawing/2014/main" id="{9C55E29A-8DE4-4D20-95AD-EF1099AD56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584" y="547505"/>
              <a:ext cx="1430358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652347D-7307-483A-94ED-137272C86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78942" y="547505"/>
              <a:ext cx="2168675" cy="9000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EF8ED86-EBCC-4FEE-BC04-92F4D4663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47617" y="547505"/>
              <a:ext cx="3039342" cy="900000"/>
            </a:xfrm>
            <a:prstGeom prst="rect">
              <a:avLst/>
            </a:prstGeom>
          </p:spPr>
        </p:pic>
        <p:pic>
          <p:nvPicPr>
            <p:cNvPr id="15" name="Picture 14" descr="Indian Council of Agricultural Research (ICAR)">
              <a:extLst>
                <a:ext uri="{FF2B5EF4-FFF2-40B4-BE49-F238E27FC236}">
                  <a16:creationId xmlns:a16="http://schemas.microsoft.com/office/drawing/2014/main" id="{F9654F0B-DE59-4050-A1F3-FA892B04C3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6959" y="547505"/>
              <a:ext cx="1011837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4" descr="GIZ India on Twitter: &amp;quot;@DeutscheWelle talks about #IndoGerman  #Environmental cooperation. Features @giz_india&amp;#39;s support for #smartcities  #solarenergy and #Fraunhofer IGB for intelligent #watermanagement  #60yearsindogermandevcoop @GermanyinIndia ...">
              <a:extLst>
                <a:ext uri="{FF2B5EF4-FFF2-40B4-BE49-F238E27FC236}">
                  <a16:creationId xmlns:a16="http://schemas.microsoft.com/office/drawing/2014/main" id="{3A0A4A55-0160-4429-9C1F-7FB1E87449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8796" y="547505"/>
              <a:ext cx="2222222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697893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45774E3-281D-401F-85B7-B806F0758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566608"/>
            <a:ext cx="6033655" cy="765804"/>
          </a:xfrm>
        </p:spPr>
        <p:txBody>
          <a:bodyPr>
            <a:normAutofit/>
          </a:bodyPr>
          <a:lstStyle/>
          <a:p>
            <a:r>
              <a:rPr lang="en-IN" sz="4000" dirty="0"/>
              <a:t>Lat-Long of location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26A0B82-CD44-4D1D-9DD9-07673240D113}"/>
              </a:ext>
            </a:extLst>
          </p:cNvPr>
          <p:cNvSpPr txBox="1">
            <a:spLocks/>
          </p:cNvSpPr>
          <p:nvPr/>
        </p:nvSpPr>
        <p:spPr>
          <a:xfrm>
            <a:off x="838200" y="1493115"/>
            <a:ext cx="6189728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IN" dirty="0"/>
              <a:t>Internet sites</a:t>
            </a:r>
          </a:p>
          <a:p>
            <a:pPr lvl="1">
              <a:lnSpc>
                <a:spcPct val="120000"/>
              </a:lnSpc>
            </a:pPr>
            <a:r>
              <a:rPr lang="en-IN" dirty="0"/>
              <a:t>www.latlong.net</a:t>
            </a:r>
          </a:p>
          <a:p>
            <a:pPr>
              <a:lnSpc>
                <a:spcPct val="120000"/>
              </a:lnSpc>
            </a:pPr>
            <a:r>
              <a:rPr lang="en-IN" dirty="0"/>
              <a:t>Google earth</a:t>
            </a:r>
          </a:p>
          <a:p>
            <a:pPr lvl="1">
              <a:lnSpc>
                <a:spcPct val="120000"/>
              </a:lnSpc>
            </a:pPr>
            <a:r>
              <a:rPr lang="en-IN" dirty="0"/>
              <a:t>https://earth.google.com/web/</a:t>
            </a:r>
          </a:p>
          <a:p>
            <a:pPr>
              <a:lnSpc>
                <a:spcPct val="120000"/>
              </a:lnSpc>
            </a:pPr>
            <a:r>
              <a:rPr lang="en-IN" dirty="0"/>
              <a:t>Mobile apps</a:t>
            </a:r>
          </a:p>
          <a:p>
            <a:pPr lvl="1">
              <a:lnSpc>
                <a:spcPct val="120000"/>
              </a:lnSpc>
            </a:pPr>
            <a:r>
              <a:rPr lang="en-IN" dirty="0"/>
              <a:t>Map coordinates</a:t>
            </a:r>
          </a:p>
          <a:p>
            <a:pPr lvl="1">
              <a:lnSpc>
                <a:spcPct val="120000"/>
              </a:lnSpc>
            </a:pPr>
            <a:r>
              <a:rPr lang="en-IN" dirty="0"/>
              <a:t>Latitude Longitude</a:t>
            </a:r>
          </a:p>
          <a:p>
            <a:pPr>
              <a:lnSpc>
                <a:spcPct val="120000"/>
              </a:lnSpc>
            </a:pPr>
            <a:r>
              <a:rPr lang="en-IN" dirty="0"/>
              <a:t>Tool finds nearest Lat-Long to the accuracy of 0.5</a:t>
            </a:r>
            <a:r>
              <a:rPr lang="en-IN" baseline="30000" dirty="0"/>
              <a:t>o</a:t>
            </a:r>
          </a:p>
          <a:p>
            <a:pPr lvl="1">
              <a:lnSpc>
                <a:spcPct val="120000"/>
              </a:lnSpc>
            </a:pPr>
            <a:r>
              <a:rPr lang="en-IN" dirty="0"/>
              <a:t>81.35689 ~ 81.5</a:t>
            </a:r>
          </a:p>
          <a:p>
            <a:pPr lvl="1">
              <a:lnSpc>
                <a:spcPct val="120000"/>
              </a:lnSpc>
            </a:pPr>
            <a:r>
              <a:rPr lang="en-IN" dirty="0"/>
              <a:t>81.12582 ~ 23.0</a:t>
            </a:r>
          </a:p>
          <a:p>
            <a:pPr>
              <a:lnSpc>
                <a:spcPct val="120000"/>
              </a:lnSpc>
            </a:pPr>
            <a:r>
              <a:rPr lang="en-IN" dirty="0"/>
              <a:t>Fetches the soil and climate data of the location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28F7A7-860C-4782-9D4F-82933D6D9F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99" r="44092"/>
          <a:stretch/>
        </p:blipFill>
        <p:spPr>
          <a:xfrm>
            <a:off x="7027928" y="84801"/>
            <a:ext cx="5164072" cy="66883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178989-DDC9-40FC-BD5C-416FD085A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1660" y="3429000"/>
            <a:ext cx="733194" cy="7692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36161E8-1CC4-4558-A06A-4EC243E5BFD6}"/>
              </a:ext>
            </a:extLst>
          </p:cNvPr>
          <p:cNvGrpSpPr>
            <a:grpSpLocks noChangeAspect="1"/>
          </p:cNvGrpSpPr>
          <p:nvPr/>
        </p:nvGrpSpPr>
        <p:grpSpPr>
          <a:xfrm>
            <a:off x="74792" y="6244360"/>
            <a:ext cx="5923465" cy="540000"/>
            <a:chOff x="948584" y="547505"/>
            <a:chExt cx="9872434" cy="900000"/>
          </a:xfrm>
        </p:grpSpPr>
        <p:pic>
          <p:nvPicPr>
            <p:cNvPr id="10" name="Picture 2" descr="File:The official logo of IWMI.jpg - Wikimedia Commons">
              <a:extLst>
                <a:ext uri="{FF2B5EF4-FFF2-40B4-BE49-F238E27FC236}">
                  <a16:creationId xmlns:a16="http://schemas.microsoft.com/office/drawing/2014/main" id="{B2322B2D-C8DE-4E4E-ACC5-D79BF0F359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584" y="547505"/>
              <a:ext cx="1430358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F51ACFD-C0F5-4AAE-B62C-A92960F79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78942" y="547505"/>
              <a:ext cx="2168675" cy="9000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FD3D5DD-10CA-4F50-B884-1EBC72EC3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47617" y="547505"/>
              <a:ext cx="3039342" cy="900000"/>
            </a:xfrm>
            <a:prstGeom prst="rect">
              <a:avLst/>
            </a:prstGeom>
          </p:spPr>
        </p:pic>
        <p:pic>
          <p:nvPicPr>
            <p:cNvPr id="13" name="Picture 12" descr="Indian Council of Agricultural Research (ICAR)">
              <a:extLst>
                <a:ext uri="{FF2B5EF4-FFF2-40B4-BE49-F238E27FC236}">
                  <a16:creationId xmlns:a16="http://schemas.microsoft.com/office/drawing/2014/main" id="{F446202B-6F86-4996-89DF-AE7BCF7B4F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6959" y="547505"/>
              <a:ext cx="1011837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4" descr="GIZ India on Twitter: &amp;quot;@DeutscheWelle talks about #IndoGerman  #Environmental cooperation. Features @giz_india&amp;#39;s support for #smartcities  #solarenergy and #Fraunhofer IGB for intelligent #watermanagement  #60yearsindogermandevcoop @GermanyinIndia ...">
              <a:extLst>
                <a:ext uri="{FF2B5EF4-FFF2-40B4-BE49-F238E27FC236}">
                  <a16:creationId xmlns:a16="http://schemas.microsoft.com/office/drawing/2014/main" id="{B199F690-544B-4084-B8C2-47F4F423A7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8796" y="547505"/>
              <a:ext cx="2222222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44968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pPr algn="l"/>
            <a:r>
              <a:rPr lang="en-US" sz="4400" b="1" dirty="0">
                <a:latin typeface="Candara" panose="020E0502030303020204" pitchFamily="34" charset="0"/>
              </a:rPr>
              <a:t>Right Sizing Solar Pumps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BD3D669F-CEBD-4A41-AEC7-AB4E811C3B96}"/>
              </a:ext>
            </a:extLst>
          </p:cNvPr>
          <p:cNvSpPr txBox="1">
            <a:spLocks/>
          </p:cNvSpPr>
          <p:nvPr/>
        </p:nvSpPr>
        <p:spPr>
          <a:xfrm>
            <a:off x="4965431" y="2314808"/>
            <a:ext cx="6893194" cy="4314592"/>
          </a:xfrm>
          <a:prstGeom prst="rect">
            <a:avLst/>
          </a:prstGeom>
        </p:spPr>
        <p:txBody>
          <a:bodyPr vert="horz" lIns="91440" tIns="45720" rIns="91440" bIns="45720" numCol="1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285750" fontAlgn="auto">
              <a:lnSpc>
                <a:spcPct val="120000"/>
              </a:lnSpc>
              <a:spcBef>
                <a:spcPts val="0"/>
              </a:spcBef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800" u="none" dirty="0">
                <a:latin typeface="Candara" panose="020E0502030303020204" pitchFamily="34" charset="0"/>
                <a:cs typeface="+mn-cs"/>
              </a:rPr>
              <a:t>PM-KUSUM: World’s largest ‘</a:t>
            </a:r>
            <a:r>
              <a:rPr lang="en-US" sz="1800" u="none" dirty="0" err="1">
                <a:latin typeface="Candara" panose="020E0502030303020204" pitchFamily="34" charset="0"/>
                <a:cs typeface="+mn-cs"/>
              </a:rPr>
              <a:t>agri</a:t>
            </a:r>
            <a:r>
              <a:rPr lang="en-US" sz="1800" u="none" dirty="0">
                <a:latin typeface="Candara" panose="020E0502030303020204" pitchFamily="34" charset="0"/>
                <a:cs typeface="+mn-cs"/>
              </a:rPr>
              <a:t>-solarization’ campaign</a:t>
            </a:r>
          </a:p>
          <a:p>
            <a:pPr marL="742950" lvl="1" indent="-2286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u="none" dirty="0">
                <a:latin typeface="Candara" panose="020E0502030303020204" pitchFamily="34" charset="0"/>
                <a:cs typeface="+mn-cs"/>
              </a:rPr>
              <a:t>2m </a:t>
            </a:r>
            <a:r>
              <a:rPr kumimoji="0" lang="en-US" sz="16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cs typeface="+mn-cs"/>
              </a:rPr>
              <a:t>standalone and 1.5m grid-connected SIPs are envisaged</a:t>
            </a:r>
          </a:p>
          <a:p>
            <a:pPr marL="742950" lvl="1" indent="-2286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kumimoji="0" lang="en-US" sz="16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cs typeface="+mn-cs"/>
              </a:rPr>
              <a:t>These would entail significant </a:t>
            </a:r>
            <a:r>
              <a:rPr kumimoji="0" lang="en-US" sz="1600" b="0" i="0" u="sng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cs typeface="+mn-cs"/>
              </a:rPr>
              <a:t>public</a:t>
            </a:r>
            <a:r>
              <a:rPr kumimoji="0" lang="en-US" sz="16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cs typeface="+mn-cs"/>
              </a:rPr>
              <a:t> and </a:t>
            </a:r>
            <a:r>
              <a:rPr kumimoji="0" lang="en-US" sz="1600" b="0" i="0" u="sng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cs typeface="+mn-cs"/>
              </a:rPr>
              <a:t>private</a:t>
            </a:r>
            <a:r>
              <a:rPr kumimoji="0" lang="en-US" sz="16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cs typeface="+mn-cs"/>
              </a:rPr>
              <a:t> investments</a:t>
            </a:r>
          </a:p>
          <a:p>
            <a:pPr marL="742950" lvl="1" indent="-2286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kumimoji="0" lang="en-US" sz="16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cs typeface="+mn-cs"/>
              </a:rPr>
              <a:t>Optimal sizing required to ensure </a:t>
            </a:r>
            <a:r>
              <a:rPr kumimoji="0" lang="en-US" sz="1600" b="0" i="0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cs typeface="+mn-cs"/>
              </a:rPr>
              <a:t>full utilization </a:t>
            </a:r>
            <a:r>
              <a:rPr kumimoji="0" lang="en-US" sz="16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cs typeface="+mn-cs"/>
              </a:rPr>
              <a:t>and to </a:t>
            </a:r>
            <a:r>
              <a:rPr kumimoji="0" lang="en-US" sz="1600" b="0" i="0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cs typeface="+mn-cs"/>
              </a:rPr>
              <a:t>avoid maladaptation</a:t>
            </a:r>
          </a:p>
          <a:p>
            <a:pPr marL="342900" marR="0" lvl="0" indent="-285750" fontAlgn="auto">
              <a:lnSpc>
                <a:spcPct val="120000"/>
              </a:lnSpc>
              <a:spcBef>
                <a:spcPts val="0"/>
              </a:spcBef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cs typeface="+mn-cs"/>
              </a:rPr>
              <a:t>Proper design of an irrigation system requires that the pumping system be precisely matched to meet irrigation requirements</a:t>
            </a:r>
          </a:p>
          <a:p>
            <a:pPr marL="342900" marR="0" lvl="0" indent="-285750" fontAlgn="auto">
              <a:lnSpc>
                <a:spcPct val="120000"/>
              </a:lnSpc>
              <a:spcBef>
                <a:spcPts val="0"/>
              </a:spcBef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1" i="0" u="sng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cs typeface="+mn-cs"/>
              </a:rPr>
              <a:t>Negligent under-sizing</a:t>
            </a:r>
            <a:r>
              <a:rPr kumimoji="0" lang="en-US" sz="1800" b="1" i="0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cs typeface="+mn-cs"/>
              </a:rPr>
              <a:t> </a:t>
            </a:r>
            <a:r>
              <a:rPr kumimoji="0" lang="en-US" sz="18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cs typeface="+mn-cs"/>
              </a:rPr>
              <a:t>and/or </a:t>
            </a:r>
            <a:r>
              <a:rPr kumimoji="0" lang="en-US" sz="1800" b="1" i="0" u="sng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cs typeface="+mn-cs"/>
              </a:rPr>
              <a:t>unnecessary over-sizing</a:t>
            </a:r>
            <a:r>
              <a:rPr kumimoji="0" lang="en-US" sz="1800" b="1" i="0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cs typeface="+mn-cs"/>
              </a:rPr>
              <a:t> </a:t>
            </a:r>
            <a:r>
              <a:rPr kumimoji="0" lang="en-US" sz="18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cs typeface="+mn-cs"/>
              </a:rPr>
              <a:t>can be avoided with a simple but robust DSS</a:t>
            </a:r>
          </a:p>
          <a:p>
            <a:pPr marL="342900" marR="0" lvl="1" indent="-285750" fontAlgn="auto">
              <a:lnSpc>
                <a:spcPct val="120000"/>
              </a:lnSpc>
              <a:spcBef>
                <a:spcPts val="0"/>
              </a:spcBef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cs typeface="+mn-cs"/>
              </a:rPr>
              <a:t>The SIP sizing tool </a:t>
            </a:r>
            <a:r>
              <a:rPr kumimoji="0" lang="en-US" sz="1800" b="0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cs typeface="+mn-cs"/>
              </a:rPr>
              <a:t>(Beta </a:t>
            </a:r>
            <a:r>
              <a:rPr kumimoji="0" lang="en-US" sz="1800" b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cs typeface="+mn-cs"/>
              </a:rPr>
              <a:t>version</a:t>
            </a:r>
            <a:r>
              <a:rPr kumimoji="0" lang="en-US" sz="1800" b="0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cs typeface="+mn-cs"/>
              </a:rPr>
              <a:t>)</a:t>
            </a:r>
            <a:r>
              <a:rPr kumimoji="0" lang="en-US" sz="18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cs typeface="+mn-cs"/>
              </a:rPr>
              <a:t> is designed to provide guidance for key stakeholders including farmers, SNA officials, bankers, field practitioners and solar developers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0228B25-337A-4E42-AEF2-500F6CE27F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47" r="3575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noFill/>
          <a:effectLst/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6A95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2713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307623"/>
          </a:xfrm>
          <a:solidFill>
            <a:srgbClr val="24447A"/>
          </a:solidFill>
        </p:spPr>
        <p:txBody>
          <a:bodyPr lIns="180000" tIns="72000" rIns="180000" bIns="72000" anchor="ctr" anchorCtr="0">
            <a:noAutofit/>
          </a:bodyPr>
          <a:lstStyle/>
          <a:p>
            <a:r>
              <a:rPr lang="en-IN" sz="4800" dirty="0">
                <a:solidFill>
                  <a:schemeClr val="bg1"/>
                </a:solidFill>
                <a:latin typeface="Candara" panose="020E0502030303020204" pitchFamily="34" charset="0"/>
              </a:rPr>
              <a:t>Key Features…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853716-8168-4E84-BD97-EE2DD3A88DD7}"/>
              </a:ext>
            </a:extLst>
          </p:cNvPr>
          <p:cNvSpPr txBox="1"/>
          <p:nvPr/>
        </p:nvSpPr>
        <p:spPr>
          <a:xfrm>
            <a:off x="153810" y="1495425"/>
            <a:ext cx="5664149" cy="520065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marL="571500" marR="0" lvl="0" indent="-457200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</a:rPr>
              <a:t>Built in </a:t>
            </a:r>
            <a:r>
              <a:rPr kumimoji="0" lang="en-US" sz="2800" b="0" i="0" u="sng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</a:rPr>
              <a:t>MS Excel</a:t>
            </a: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</a:rPr>
              <a:t> for easy inter-operability</a:t>
            </a:r>
          </a:p>
          <a:p>
            <a:pPr marL="571500" marR="0" lvl="0" indent="-457200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800" dirty="0">
                <a:latin typeface="Candara" panose="020E0502030303020204" pitchFamily="34" charset="0"/>
              </a:rPr>
              <a:t>Fully functional in ‘offline’ mode</a:t>
            </a:r>
            <a:endParaRPr kumimoji="0" lang="en-US" sz="2800" b="0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Candara" panose="020E0502030303020204" pitchFamily="34" charset="0"/>
            </a:endParaRPr>
          </a:p>
          <a:p>
            <a:pPr marL="571500" marR="0" lvl="0" indent="-457200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</a:rPr>
              <a:t>Most user inputs </a:t>
            </a:r>
            <a:r>
              <a:rPr kumimoji="0" lang="en-US" sz="2800" b="0" i="0" u="sng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</a:rPr>
              <a:t>pre-loaded</a:t>
            </a: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</a:rPr>
              <a:t> using secondary data</a:t>
            </a:r>
          </a:p>
          <a:p>
            <a:pPr marL="571500" marR="0" lvl="0" indent="-457200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800" dirty="0">
                <a:latin typeface="Candara" panose="020E0502030303020204" pitchFamily="34" charset="0"/>
              </a:rPr>
              <a:t>User free to </a:t>
            </a:r>
            <a:r>
              <a:rPr lang="en-US" sz="2800" u="sng" dirty="0">
                <a:latin typeface="Candara" panose="020E0502030303020204" pitchFamily="34" charset="0"/>
              </a:rPr>
              <a:t>over-ride default</a:t>
            </a:r>
            <a:r>
              <a:rPr lang="en-US" sz="2800" dirty="0">
                <a:latin typeface="Candara" panose="020E0502030303020204" pitchFamily="34" charset="0"/>
              </a:rPr>
              <a:t> options</a:t>
            </a:r>
          </a:p>
          <a:p>
            <a:pPr marL="571500" marR="0" lvl="0" indent="-457200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800" dirty="0">
                <a:latin typeface="Candara" panose="020E0502030303020204" pitchFamily="34" charset="0"/>
              </a:rPr>
              <a:t>Suitable </a:t>
            </a: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</a:rPr>
              <a:t>for data-poor as well as data-rich environments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4601B5-F7BB-420B-9280-F203F80428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95"/>
          <a:stretch/>
        </p:blipFill>
        <p:spPr>
          <a:xfrm>
            <a:off x="5847742" y="2677897"/>
            <a:ext cx="6190448" cy="3172605"/>
          </a:xfrm>
          <a:prstGeom prst="rect">
            <a:avLst/>
          </a:prstGeom>
        </p:spPr>
      </p:pic>
      <p:pic>
        <p:nvPicPr>
          <p:cNvPr id="9" name="Picture 2" descr="Excel Icons - Download 130 Free Excel icons here">
            <a:extLst>
              <a:ext uri="{FF2B5EF4-FFF2-40B4-BE49-F238E27FC236}">
                <a16:creationId xmlns:a16="http://schemas.microsoft.com/office/drawing/2014/main" id="{A88C6259-31F3-40BE-AF9A-115DDBAA8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631" y="1495425"/>
            <a:ext cx="994670" cy="994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4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E2DE77-595A-4B46-8A0B-8B2E131BD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5129" y="1124245"/>
            <a:ext cx="9581742" cy="573375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307623"/>
          </a:xfrm>
          <a:solidFill>
            <a:srgbClr val="24447A"/>
          </a:solidFill>
        </p:spPr>
        <p:txBody>
          <a:bodyPr lIns="180000" tIns="72000" rIns="180000" bIns="72000" anchor="ctr" anchorCtr="0">
            <a:noAutofit/>
          </a:bodyPr>
          <a:lstStyle/>
          <a:p>
            <a:r>
              <a:rPr lang="en-IN" sz="4800" dirty="0">
                <a:solidFill>
                  <a:schemeClr val="bg1"/>
                </a:solidFill>
                <a:latin typeface="Candara" panose="020E0502030303020204" pitchFamily="34" charset="0"/>
              </a:rPr>
              <a:t>Sizing Tool </a:t>
            </a:r>
            <a:r>
              <a:rPr lang="en-IN" sz="4800" i="1" dirty="0">
                <a:solidFill>
                  <a:schemeClr val="bg1"/>
                </a:solidFill>
                <a:latin typeface="Candara" panose="020E0502030303020204" pitchFamily="34" charset="0"/>
              </a:rPr>
              <a:t>(Beta </a:t>
            </a:r>
            <a:r>
              <a:rPr lang="en-IN" sz="4800" dirty="0">
                <a:solidFill>
                  <a:schemeClr val="bg1"/>
                </a:solidFill>
                <a:latin typeface="Candara" panose="020E0502030303020204" pitchFamily="34" charset="0"/>
              </a:rPr>
              <a:t>version</a:t>
            </a:r>
            <a:r>
              <a:rPr lang="en-IN" sz="4800" i="1" dirty="0">
                <a:solidFill>
                  <a:schemeClr val="bg1"/>
                </a:solidFill>
                <a:latin typeface="Candara" panose="020E0502030303020204" pitchFamily="34" charset="0"/>
              </a:rPr>
              <a:t>)</a:t>
            </a:r>
            <a:r>
              <a:rPr lang="en-IN" sz="4800" dirty="0">
                <a:solidFill>
                  <a:schemeClr val="bg1"/>
                </a:solidFill>
                <a:latin typeface="Candara" panose="020E0502030303020204" pitchFamily="34" charset="0"/>
              </a:rPr>
              <a:t> Architecture…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96CD88A-2A9A-4DEA-8843-7D771950F08F}"/>
              </a:ext>
            </a:extLst>
          </p:cNvPr>
          <p:cNvGrpSpPr/>
          <p:nvPr/>
        </p:nvGrpSpPr>
        <p:grpSpPr>
          <a:xfrm>
            <a:off x="3812606" y="1395111"/>
            <a:ext cx="468000" cy="468000"/>
            <a:chOff x="372720" y="2436651"/>
            <a:chExt cx="468000" cy="46800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6718217-0382-44DC-B4EC-8A96D1B42F41}"/>
                </a:ext>
              </a:extLst>
            </p:cNvPr>
            <p:cNvSpPr/>
            <p:nvPr/>
          </p:nvSpPr>
          <p:spPr>
            <a:xfrm>
              <a:off x="372720" y="2436651"/>
              <a:ext cx="468000" cy="468000"/>
            </a:xfrm>
            <a:prstGeom prst="ellipse">
              <a:avLst/>
            </a:prstGeom>
            <a:solidFill>
              <a:srgbClr val="2444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42C67CC-FCD0-4486-98A4-BF021ECD5FF8}"/>
                </a:ext>
              </a:extLst>
            </p:cNvPr>
            <p:cNvSpPr/>
            <p:nvPr/>
          </p:nvSpPr>
          <p:spPr>
            <a:xfrm>
              <a:off x="426720" y="2490651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dirty="0">
                  <a:solidFill>
                    <a:srgbClr val="C00000"/>
                  </a:solidFill>
                </a:rPr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6D269AE-6D98-40C5-B497-2E3119B09416}"/>
              </a:ext>
            </a:extLst>
          </p:cNvPr>
          <p:cNvGrpSpPr/>
          <p:nvPr/>
        </p:nvGrpSpPr>
        <p:grpSpPr>
          <a:xfrm>
            <a:off x="3812606" y="4502846"/>
            <a:ext cx="468000" cy="468000"/>
            <a:chOff x="339039" y="4287222"/>
            <a:chExt cx="468000" cy="4680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1017E7-3E09-4A39-8942-60AE46A9C1B0}"/>
                </a:ext>
              </a:extLst>
            </p:cNvPr>
            <p:cNvSpPr/>
            <p:nvPr/>
          </p:nvSpPr>
          <p:spPr>
            <a:xfrm>
              <a:off x="339039" y="4287222"/>
              <a:ext cx="468000" cy="468000"/>
            </a:xfrm>
            <a:prstGeom prst="ellipse">
              <a:avLst/>
            </a:prstGeom>
            <a:solidFill>
              <a:srgbClr val="2444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6A936DC-3887-4F21-8747-B05383CBF11C}"/>
                </a:ext>
              </a:extLst>
            </p:cNvPr>
            <p:cNvSpPr/>
            <p:nvPr/>
          </p:nvSpPr>
          <p:spPr>
            <a:xfrm>
              <a:off x="393039" y="4341222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dirty="0">
                  <a:solidFill>
                    <a:srgbClr val="C00000"/>
                  </a:solidFill>
                </a:rPr>
                <a:t>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48694F0-A0B1-4E4B-B02F-54320F8F265F}"/>
              </a:ext>
            </a:extLst>
          </p:cNvPr>
          <p:cNvGrpSpPr/>
          <p:nvPr/>
        </p:nvGrpSpPr>
        <p:grpSpPr>
          <a:xfrm>
            <a:off x="3866606" y="5573091"/>
            <a:ext cx="468000" cy="468000"/>
            <a:chOff x="519039" y="5596250"/>
            <a:chExt cx="468000" cy="4680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4473A51-FF4E-4C4F-A13F-F07F9974DA86}"/>
                </a:ext>
              </a:extLst>
            </p:cNvPr>
            <p:cNvSpPr/>
            <p:nvPr/>
          </p:nvSpPr>
          <p:spPr>
            <a:xfrm>
              <a:off x="519039" y="5596250"/>
              <a:ext cx="468000" cy="468000"/>
            </a:xfrm>
            <a:prstGeom prst="ellipse">
              <a:avLst/>
            </a:prstGeom>
            <a:solidFill>
              <a:srgbClr val="2444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C72A74A-AB0B-4B63-BFE6-4FD292FCDA72}"/>
                </a:ext>
              </a:extLst>
            </p:cNvPr>
            <p:cNvSpPr/>
            <p:nvPr/>
          </p:nvSpPr>
          <p:spPr>
            <a:xfrm>
              <a:off x="573039" y="5650250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dirty="0">
                  <a:solidFill>
                    <a:srgbClr val="C00000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3757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307623"/>
          </a:xfrm>
          <a:solidFill>
            <a:srgbClr val="24447A"/>
          </a:solidFill>
        </p:spPr>
        <p:txBody>
          <a:bodyPr lIns="180000" tIns="72000" rIns="180000" bIns="72000" anchor="ctr" anchorCtr="0">
            <a:noAutofit/>
          </a:bodyPr>
          <a:lstStyle/>
          <a:p>
            <a:r>
              <a:rPr lang="en-IN" sz="4800" dirty="0">
                <a:solidFill>
                  <a:schemeClr val="bg1"/>
                </a:solidFill>
                <a:latin typeface="Candara" panose="020E0502030303020204" pitchFamily="34" charset="0"/>
              </a:rPr>
              <a:t>Data Requirements…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14A23F-2CB9-43B1-A30C-186C27D3F0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8055" y="1489345"/>
            <a:ext cx="10615890" cy="511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811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307623"/>
          </a:xfrm>
          <a:solidFill>
            <a:srgbClr val="24447A"/>
          </a:solidFill>
        </p:spPr>
        <p:txBody>
          <a:bodyPr lIns="180000" tIns="72000" rIns="180000" bIns="72000" anchor="ctr" anchorCtr="0">
            <a:noAutofit/>
          </a:bodyPr>
          <a:lstStyle/>
          <a:p>
            <a:r>
              <a:rPr lang="en-IN" sz="4800" dirty="0">
                <a:solidFill>
                  <a:schemeClr val="bg1"/>
                </a:solidFill>
                <a:latin typeface="Candara" panose="020E0502030303020204" pitchFamily="34" charset="0"/>
              </a:rPr>
              <a:t>Sources of Embedded Data…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3E9566-A92F-4271-B2E3-B7365E7B0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591" y="1558164"/>
            <a:ext cx="6523346" cy="48878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337008-51FA-4062-BF7A-2FBFBE490DFE}"/>
              </a:ext>
            </a:extLst>
          </p:cNvPr>
          <p:cNvSpPr txBox="1"/>
          <p:nvPr/>
        </p:nvSpPr>
        <p:spPr>
          <a:xfrm>
            <a:off x="7554260" y="6261361"/>
            <a:ext cx="447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b="1" dirty="0">
                <a:latin typeface="Candara" panose="020E0502030303020204" pitchFamily="34" charset="0"/>
              </a:rPr>
              <a:t>0.5</a:t>
            </a:r>
            <a:r>
              <a:rPr lang="en-IN" b="1" baseline="30000" dirty="0">
                <a:latin typeface="Candara" panose="020E0502030303020204" pitchFamily="34" charset="0"/>
              </a:rPr>
              <a:t>o</a:t>
            </a:r>
            <a:r>
              <a:rPr lang="en-IN" b="1" dirty="0">
                <a:latin typeface="Candara" panose="020E0502030303020204" pitchFamily="34" charset="0"/>
              </a:rPr>
              <a:t> X 0.5</a:t>
            </a:r>
            <a:r>
              <a:rPr lang="en-IN" b="1" baseline="30000" dirty="0">
                <a:latin typeface="Candara" panose="020E0502030303020204" pitchFamily="34" charset="0"/>
              </a:rPr>
              <a:t>o </a:t>
            </a:r>
            <a:r>
              <a:rPr lang="en-IN" b="1" dirty="0">
                <a:latin typeface="Candara" panose="020E0502030303020204" pitchFamily="34" charset="0"/>
              </a:rPr>
              <a:t>| ~55km X 55km | 1,204 grids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0B89F5-7909-4F5F-8DB3-CE4A0131A5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668" t="4863" r="1704"/>
          <a:stretch/>
        </p:blipFill>
        <p:spPr>
          <a:xfrm>
            <a:off x="7554260" y="1667863"/>
            <a:ext cx="4476704" cy="451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207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tle 3">
            <a:extLst>
              <a:ext uri="{FF2B5EF4-FFF2-40B4-BE49-F238E27FC236}">
                <a16:creationId xmlns:a16="http://schemas.microsoft.com/office/drawing/2014/main" id="{DA6657E4-B0D1-43F9-AB00-7A4027A2008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563329"/>
          </a:xfrm>
          <a:prstGeom prst="rect">
            <a:avLst/>
          </a:prstGeom>
          <a:solidFill>
            <a:srgbClr val="24447A"/>
          </a:solidFill>
        </p:spPr>
        <p:txBody>
          <a:bodyPr lIns="180000" tIns="72000" rIns="180000" bIns="720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N" sz="5400" dirty="0">
                <a:solidFill>
                  <a:schemeClr val="bg1"/>
                </a:solidFill>
                <a:latin typeface="Candara" panose="020E0502030303020204" pitchFamily="34" charset="0"/>
              </a:rPr>
              <a:t>Key Milestones…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8E2DE1-64DD-4E5A-9C1B-2B71C7E88D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105" y="1844849"/>
            <a:ext cx="2615290" cy="234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C26563-8E29-4F23-BC37-579961BFC1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9402" y="1844849"/>
            <a:ext cx="2615290" cy="234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017CB1-8861-4C07-BA6F-CDADDA0676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5622" y="1844849"/>
            <a:ext cx="2615290" cy="234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37188A-2CCC-4FC2-8CE6-BD1E51EFDF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845" y="4384650"/>
            <a:ext cx="2616550" cy="2340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3CA9862-D227-43A4-9F1F-50521DBE6B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9402" y="4384650"/>
            <a:ext cx="2614213" cy="234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C2D8DB-C573-4D0A-BAB0-33B2BF5C5B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55622" y="4384650"/>
            <a:ext cx="2615290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047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076826" y="365125"/>
            <a:ext cx="6276974" cy="1044575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 algn="l"/>
            <a:r>
              <a:rPr lang="en-US" sz="4000" b="1" dirty="0">
                <a:latin typeface="Candara" panose="020E0502030303020204" pitchFamily="34" charset="0"/>
              </a:rPr>
              <a:t>User Manual – </a:t>
            </a:r>
            <a:r>
              <a:rPr lang="en-US" sz="4000" b="1" i="1" dirty="0">
                <a:latin typeface="Candara" panose="020E0502030303020204" pitchFamily="34" charset="0"/>
              </a:rPr>
              <a:t>Beta</a:t>
            </a:r>
            <a:r>
              <a:rPr lang="en-US" sz="4000" b="1" dirty="0">
                <a:latin typeface="Candara" panose="020E0502030303020204" pitchFamily="34" charset="0"/>
              </a:rPr>
              <a:t> Version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ECC497-A935-42F6-96E0-E7711D59181A}"/>
              </a:ext>
            </a:extLst>
          </p:cNvPr>
          <p:cNvSpPr txBox="1"/>
          <p:nvPr/>
        </p:nvSpPr>
        <p:spPr>
          <a:xfrm>
            <a:off x="5076826" y="1809750"/>
            <a:ext cx="6531700" cy="3058341"/>
          </a:xfrm>
          <a:prstGeom prst="rect">
            <a:avLst/>
          </a:prstGeom>
        </p:spPr>
        <p:txBody>
          <a:bodyPr vert="horz" lIns="91440" tIns="45720" rIns="91440" bIns="45720" rtlCol="0" anchorCtr="0">
            <a:normAutofit fontScale="77500" lnSpcReduction="20000"/>
          </a:bodyPr>
          <a:lstStyle/>
          <a:p>
            <a:pPr marL="685800" indent="-5715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latin typeface="Candara" panose="020E0502030303020204" pitchFamily="34" charset="0"/>
              </a:rPr>
              <a:t>Context</a:t>
            </a:r>
          </a:p>
          <a:p>
            <a:pPr marL="685800" indent="-5715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latin typeface="Candara" panose="020E0502030303020204" pitchFamily="34" charset="0"/>
              </a:rPr>
              <a:t>Architecture and design</a:t>
            </a:r>
          </a:p>
          <a:p>
            <a:pPr marL="685800" indent="-5715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latin typeface="Candara" panose="020E0502030303020204" pitchFamily="34" charset="0"/>
              </a:rPr>
              <a:t>Data and sources</a:t>
            </a:r>
          </a:p>
          <a:p>
            <a:pPr marL="685800" indent="-5715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latin typeface="Candara" panose="020E0502030303020204" pitchFamily="34" charset="0"/>
              </a:rPr>
              <a:t>Embedded equations, assumptions</a:t>
            </a:r>
          </a:p>
          <a:p>
            <a:pPr marL="1143000" lvl="1" indent="-246063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latin typeface="Candara" panose="020E0502030303020204" pitchFamily="34" charset="0"/>
              </a:rPr>
              <a:t>Irrigation requirement</a:t>
            </a:r>
          </a:p>
          <a:p>
            <a:pPr marL="1143000" lvl="1" indent="-246063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latin typeface="Candara" panose="020E0502030303020204" pitchFamily="34" charset="0"/>
              </a:rPr>
              <a:t>Discharge and head</a:t>
            </a:r>
          </a:p>
          <a:p>
            <a:pPr marL="1143000" lvl="1" indent="-246063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latin typeface="Candara" panose="020E0502030303020204" pitchFamily="34" charset="0"/>
              </a:rPr>
              <a:t>Pump selection</a:t>
            </a:r>
          </a:p>
          <a:p>
            <a:pPr marL="1143000" lvl="1" indent="-246063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latin typeface="Candara" panose="020E0502030303020204" pitchFamily="34" charset="0"/>
              </a:rPr>
              <a:t>Scenarios</a:t>
            </a:r>
            <a:endParaRPr lang="en-US" sz="2800" dirty="0">
              <a:latin typeface="Candara" panose="020E0502030303020204" pitchFamily="34" charset="0"/>
            </a:endParaRPr>
          </a:p>
          <a:p>
            <a:pPr marL="685800" indent="-5715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latin typeface="Candara" panose="020E0502030303020204" pitchFamily="34" charset="0"/>
              </a:rPr>
              <a:t>Step-by-step guide</a:t>
            </a:r>
          </a:p>
          <a:p>
            <a:pPr marL="685800" indent="-5715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latin typeface="Candara" panose="020E0502030303020204" pitchFamily="34" charset="0"/>
              </a:rPr>
              <a:t>Using the tool</a:t>
            </a:r>
          </a:p>
          <a:p>
            <a:pPr marL="685800" indent="-5715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800" dirty="0">
              <a:latin typeface="Candara" panose="020E0502030303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FF8C4A-6D5E-4D50-990E-811B34D05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54624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2C816CA-3E20-49C9-A26B-0E482E39274A}"/>
              </a:ext>
            </a:extLst>
          </p:cNvPr>
          <p:cNvGrpSpPr/>
          <p:nvPr/>
        </p:nvGrpSpPr>
        <p:grpSpPr>
          <a:xfrm>
            <a:off x="8746997" y="4314093"/>
            <a:ext cx="3151741" cy="2359241"/>
            <a:chOff x="8920229" y="4300641"/>
            <a:chExt cx="3151741" cy="235924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75D764C-B812-419F-9137-68E4107DB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20230" y="4300641"/>
              <a:ext cx="3151740" cy="1989909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94C4AD1-80F5-45F6-9903-7340E01E7F45}"/>
                </a:ext>
              </a:extLst>
            </p:cNvPr>
            <p:cNvSpPr txBox="1"/>
            <p:nvPr/>
          </p:nvSpPr>
          <p:spPr>
            <a:xfrm>
              <a:off x="8920229" y="6290550"/>
              <a:ext cx="315174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14300"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2000" dirty="0">
                  <a:solidFill>
                    <a:srgbClr val="C00000"/>
                  </a:solidFill>
                  <a:latin typeface="Candara" panose="020E0502030303020204" pitchFamily="34" charset="0"/>
                </a:rPr>
                <a:t>Tool + Manual on USB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8258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pPr algn="l"/>
            <a:r>
              <a:rPr lang="en-US" sz="4400">
                <a:solidFill>
                  <a:srgbClr val="C00000"/>
                </a:solidFill>
                <a:latin typeface="Candara" panose="020E0502030303020204" pitchFamily="34" charset="0"/>
              </a:rPr>
              <a:t>Next Steps…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853716-8168-4E84-BD97-EE2DD3A88DD7}"/>
              </a:ext>
            </a:extLst>
          </p:cNvPr>
          <p:cNvSpPr txBox="1"/>
          <p:nvPr/>
        </p:nvSpPr>
        <p:spPr>
          <a:xfrm>
            <a:off x="4965431" y="2409827"/>
            <a:ext cx="6586489" cy="4219573"/>
          </a:xfrm>
          <a:prstGeom prst="rect">
            <a:avLst/>
          </a:prstGeom>
        </p:spPr>
        <p:txBody>
          <a:bodyPr vert="horz" lIns="91440" tIns="45720" rIns="91440" bIns="45720" rtlCol="0" anchorCtr="0">
            <a:normAutofit fontScale="77500" lnSpcReduction="20000"/>
          </a:bodyPr>
          <a:lstStyle/>
          <a:p>
            <a:pPr marL="571500" indent="-4572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800" dirty="0">
                <a:latin typeface="Candara" panose="020E0502030303020204" pitchFamily="34" charset="0"/>
              </a:rPr>
              <a:t>IWMI will provide User Manual to MNRE for wider circulation among PM-KUSUM SNAs</a:t>
            </a:r>
          </a:p>
          <a:p>
            <a:pPr marL="571500" indent="-457200">
              <a:lnSpc>
                <a:spcPct val="120000"/>
              </a:lnSpc>
              <a:buFont typeface="Wingdings" panose="05000000000000000000" pitchFamily="2" charset="2"/>
              <a:buChar char="§"/>
            </a:pPr>
            <a:endParaRPr lang="en-US" sz="1400" dirty="0">
              <a:latin typeface="Candara" panose="020E0502030303020204" pitchFamily="34" charset="0"/>
            </a:endParaRPr>
          </a:p>
          <a:p>
            <a:pPr marL="571500" indent="-4572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800" dirty="0">
                <a:latin typeface="Candara" panose="020E0502030303020204" pitchFamily="34" charset="0"/>
              </a:rPr>
              <a:t>IWMI and ICAR committed to supporting further development and use of the SIP Sizing Tool</a:t>
            </a:r>
          </a:p>
          <a:p>
            <a:pPr marL="571500" indent="-457200">
              <a:lnSpc>
                <a:spcPct val="120000"/>
              </a:lnSpc>
              <a:buFont typeface="Wingdings" panose="05000000000000000000" pitchFamily="2" charset="2"/>
              <a:buChar char="§"/>
            </a:pPr>
            <a:endParaRPr lang="en-US" sz="1300" dirty="0">
              <a:latin typeface="Candara" panose="020E0502030303020204" pitchFamily="34" charset="0"/>
            </a:endParaRPr>
          </a:p>
          <a:p>
            <a:pPr marL="571500" indent="-4572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800" dirty="0">
                <a:latin typeface="Candara" panose="020E0502030303020204" pitchFamily="34" charset="0"/>
              </a:rPr>
              <a:t>…support MNRE, GIZ and HKRP in development of Mobile Application</a:t>
            </a:r>
          </a:p>
          <a:p>
            <a:pPr marL="571500" indent="-457200">
              <a:lnSpc>
                <a:spcPct val="120000"/>
              </a:lnSpc>
              <a:buFont typeface="Wingdings" panose="05000000000000000000" pitchFamily="2" charset="2"/>
              <a:buChar char="§"/>
            </a:pPr>
            <a:endParaRPr lang="en-US" sz="1300" dirty="0">
              <a:latin typeface="Candara" panose="020E0502030303020204" pitchFamily="34" charset="0"/>
            </a:endParaRPr>
          </a:p>
          <a:p>
            <a:pPr marL="571500" indent="-4572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800" dirty="0">
                <a:latin typeface="Candara" panose="020E0502030303020204" pitchFamily="34" charset="0"/>
              </a:rPr>
              <a:t>…support development of future versions of the tool based on user experience and feedback</a:t>
            </a:r>
          </a:p>
          <a:p>
            <a:pPr marL="571500" indent="-457200">
              <a:lnSpc>
                <a:spcPct val="120000"/>
              </a:lnSpc>
              <a:buFont typeface="Wingdings" panose="05000000000000000000" pitchFamily="2" charset="2"/>
              <a:buChar char="§"/>
            </a:pPr>
            <a:endParaRPr lang="en-US" sz="1300" dirty="0">
              <a:latin typeface="Candara" panose="020E0502030303020204" pitchFamily="34" charset="0"/>
            </a:endParaRPr>
          </a:p>
          <a:p>
            <a:pPr marL="571500" indent="-4572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800" dirty="0">
                <a:latin typeface="Candara" panose="020E0502030303020204" pitchFamily="34" charset="0"/>
              </a:rPr>
              <a:t>Demand for similar tools from other countries…</a:t>
            </a:r>
          </a:p>
        </p:txBody>
      </p:sp>
      <p:cxnSp>
        <p:nvCxnSpPr>
          <p:cNvPr id="2056" name="Straight Connector 7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4044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0455C0DF-E146-400B-9257-EA869B04E4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38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0825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F4C4896285C0D449C58FA11D28DB5B5" ma:contentTypeVersion="13" ma:contentTypeDescription="Create a new document." ma:contentTypeScope="" ma:versionID="3e10d060f455d48cc2d1f00d42f4d85a">
  <xsd:schema xmlns:xsd="http://www.w3.org/2001/XMLSchema" xmlns:xs="http://www.w3.org/2001/XMLSchema" xmlns:p="http://schemas.microsoft.com/office/2006/metadata/properties" xmlns:ns2="5f8d63a8-5650-46b5-b9a4-8ee4be0f762d" xmlns:ns3="2d51f1d2-0100-448e-a1f6-9221269b5ce5" targetNamespace="http://schemas.microsoft.com/office/2006/metadata/properties" ma:root="true" ma:fieldsID="1358e7249b60ab614786c9e603bb2a03" ns2:_="" ns3:_="">
    <xsd:import namespace="5f8d63a8-5650-46b5-b9a4-8ee4be0f762d"/>
    <xsd:import namespace="2d51f1d2-0100-448e-a1f6-9221269b5ce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8d63a8-5650-46b5-b9a4-8ee4be0f762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51f1d2-0100-448e-a1f6-9221269b5ce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F5DF21B-B414-482E-AD32-09212859DE10}"/>
</file>

<file path=customXml/itemProps2.xml><?xml version="1.0" encoding="utf-8"?>
<ds:datastoreItem xmlns:ds="http://schemas.openxmlformats.org/officeDocument/2006/customXml" ds:itemID="{D6A314F4-15FD-4BBE-83FD-56ECBD1F10F6}"/>
</file>

<file path=customXml/itemProps3.xml><?xml version="1.0" encoding="utf-8"?>
<ds:datastoreItem xmlns:ds="http://schemas.openxmlformats.org/officeDocument/2006/customXml" ds:itemID="{CEDE2F55-CB9C-42C2-B54D-13C9677A0E47}"/>
</file>

<file path=docProps/app.xml><?xml version="1.0" encoding="utf-8"?>
<Properties xmlns="http://schemas.openxmlformats.org/officeDocument/2006/extended-properties" xmlns:vt="http://schemas.openxmlformats.org/officeDocument/2006/docPropsVTypes">
  <TotalTime>3572</TotalTime>
  <Words>792</Words>
  <Application>Microsoft Office PowerPoint</Application>
  <PresentationFormat>Widescreen</PresentationFormat>
  <Paragraphs>158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Cambria Math</vt:lpstr>
      <vt:lpstr>Calibri Light</vt:lpstr>
      <vt:lpstr>Calibri</vt:lpstr>
      <vt:lpstr>Candara</vt:lpstr>
      <vt:lpstr>Wingdings</vt:lpstr>
      <vt:lpstr>Office Theme</vt:lpstr>
      <vt:lpstr>Solar Irrigation Pump (SIP)  Sizing Tool . . Beta Version</vt:lpstr>
      <vt:lpstr>Right Sizing Solar Pumps</vt:lpstr>
      <vt:lpstr>Key Features…</vt:lpstr>
      <vt:lpstr>Sizing Tool (Beta version) Architecture…</vt:lpstr>
      <vt:lpstr>Data Requirements…</vt:lpstr>
      <vt:lpstr>Sources of Embedded Data…</vt:lpstr>
      <vt:lpstr>PowerPoint Presentation</vt:lpstr>
      <vt:lpstr>User Manual – Beta Version</vt:lpstr>
      <vt:lpstr>Next Steps…</vt:lpstr>
      <vt:lpstr>PowerPoint Presentation</vt:lpstr>
      <vt:lpstr>PowerPoint Presentation</vt:lpstr>
      <vt:lpstr>Pump discharge</vt:lpstr>
      <vt:lpstr>Crop Water Requirement Module</vt:lpstr>
      <vt:lpstr>Root Zone water balance</vt:lpstr>
      <vt:lpstr>Converting IWR to discharge</vt:lpstr>
      <vt:lpstr>Pump operating head </vt:lpstr>
      <vt:lpstr>System Head Calculation Module</vt:lpstr>
      <vt:lpstr>Lat-Long of location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Solar-powered Irrigation</dc:title>
  <dc:creator>Shilp Verma</dc:creator>
  <cp:lastModifiedBy>Shilp Verma</cp:lastModifiedBy>
  <cp:revision>249</cp:revision>
  <dcterms:created xsi:type="dcterms:W3CDTF">2021-07-25T03:25:25Z</dcterms:created>
  <dcterms:modified xsi:type="dcterms:W3CDTF">2022-04-21T19:45:56Z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0x010100CF4C4896285C0D449C58FA11D28DB5B5</vt:lpwstr>
  </property>
</Properties>
</file>