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webextensions/webextension1.xml" ContentType="application/vnd.ms-office.webextension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79" r:id="rId6"/>
    <p:sldId id="292" r:id="rId7"/>
    <p:sldId id="257" r:id="rId8"/>
    <p:sldId id="282" r:id="rId9"/>
    <p:sldId id="298" r:id="rId10"/>
    <p:sldId id="296" r:id="rId11"/>
    <p:sldId id="294" r:id="rId12"/>
    <p:sldId id="295" r:id="rId13"/>
    <p:sldId id="297" r:id="rId14"/>
    <p:sldId id="290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27" roundtripDataSignature="AMtx7miCbB4RMxkGBMF8qCl/DUZyN6Uwz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wasti Raizada" initials="" lastIdx="1" clrIdx="0"/>
  <p:cmAuthor id="1" name="Balasubramanian Viswanathan" initials="" lastIdx="21" clrIdx="1"/>
  <p:cmAuthor id="2" name="Swasti Raizada" initials="SR" lastIdx="6" clrIdx="2">
    <p:extLst>
      <p:ext uri="{19B8F6BF-5375-455C-9EA6-DF929625EA0E}">
        <p15:presenceInfo xmlns:p15="http://schemas.microsoft.com/office/powerpoint/2012/main" userId="S::sraizada@iisd.org::035aebb3-2c26-483a-9e9c-dd7a3776e31d" providerId="AD"/>
      </p:ext>
    </p:extLst>
  </p:cmAuthor>
  <p:cmAuthor id="3" name="Anas Rahman" initials="AR" lastIdx="12" clrIdx="3">
    <p:extLst>
      <p:ext uri="{19B8F6BF-5375-455C-9EA6-DF929625EA0E}">
        <p15:presenceInfo xmlns:p15="http://schemas.microsoft.com/office/powerpoint/2012/main" userId="S::arahman@iisd.org::03954979-dc23-413d-87d1-410922dcd684" providerId="AD"/>
      </p:ext>
    </p:extLst>
  </p:cmAuthor>
  <p:cmAuthor id="4" name="Chris Beaton" initials="CB" lastIdx="2" clrIdx="4">
    <p:extLst>
      <p:ext uri="{19B8F6BF-5375-455C-9EA6-DF929625EA0E}">
        <p15:presenceInfo xmlns:p15="http://schemas.microsoft.com/office/powerpoint/2012/main" userId="S::cbeaton@iisd.org::df4c6647-43a9-427a-a6e5-bc1f09319357" providerId="AD"/>
      </p:ext>
    </p:extLst>
  </p:cmAuthor>
  <p:cmAuthor id="5" name="Chris" initials="C" lastIdx="4" clrIdx="5">
    <p:extLst>
      <p:ext uri="{19B8F6BF-5375-455C-9EA6-DF929625EA0E}">
        <p15:presenceInfo xmlns:p15="http://schemas.microsoft.com/office/powerpoint/2012/main" userId="Chris" providerId="None"/>
      </p:ext>
    </p:extLst>
  </p:cmAuthor>
  <p:cmAuthor id="6" name="Siddharth Goel" initials="SG" lastIdx="9" clrIdx="6">
    <p:extLst>
      <p:ext uri="{19B8F6BF-5375-455C-9EA6-DF929625EA0E}">
        <p15:presenceInfo xmlns:p15="http://schemas.microsoft.com/office/powerpoint/2012/main" userId="S::sgoel@iisd.org::5a4a1692-94fe-4131-a90a-c11fa5abdc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266"/>
    <a:srgbClr val="C2EAF3"/>
    <a:srgbClr val="E1F5F9"/>
    <a:srgbClr val="29C3EC"/>
    <a:srgbClr val="47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DEA7F6-6F95-43AB-8360-83DEFC469301}">
  <a:tblStyle styleId="{55DEA7F6-6F95-43AB-8360-83DEFC46930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customschemas.google.com/relationships/presentationmetadata" Target="meta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isdnet-my.sharepoint.com/personal/ssharma_iisd_org/Documents/Documents/Targeting/Haryana%20Agri%20Electricity%20Subsidies/For%20Kathy_Tables%20and%20Figures_Haryana%20Repo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04361217342966E-2"/>
          <c:y val="3.856964269788267E-2"/>
          <c:w val="0.9237912775653141"/>
          <c:h val="0.8607751188906758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Benefits</c:v>
                </c:pt>
                <c:pt idx="1">
                  <c:v>Costs</c:v>
                </c:pt>
                <c:pt idx="2">
                  <c:v>Net Benefits</c:v>
                </c:pt>
              </c:strCache>
            </c:strRef>
          </c:cat>
          <c:val>
            <c:numRef>
              <c:f>Sheet1!$B$2:$B$4</c:f>
              <c:numCache>
                <c:formatCode>"₹"#,##0.00_);[Red]\("₹"#,##0.00\)</c:formatCode>
                <c:ptCount val="3"/>
                <c:pt idx="0">
                  <c:v>0</c:v>
                </c:pt>
                <c:pt idx="1">
                  <c:v>0.54195593010829524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4C-4999-A0CB-8BD2EA33C2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Variable cost savings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Benefits</c:v>
                </c:pt>
                <c:pt idx="1">
                  <c:v>Costs</c:v>
                </c:pt>
                <c:pt idx="2">
                  <c:v>Net Benefits</c:v>
                </c:pt>
              </c:strCache>
            </c:strRef>
          </c:cat>
          <c:val>
            <c:numRef>
              <c:f>Sheet1!$C$2:$C$4</c:f>
              <c:numCache>
                <c:formatCode>"₹"#,##0.00_);[Red]\("₹"#,##0.00\)</c:formatCode>
                <c:ptCount val="3"/>
                <c:pt idx="0">
                  <c:v>0.89815771296720248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4C-4999-A0CB-8BD2EA33C21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Fixed cost savings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Benefits</c:v>
                </c:pt>
                <c:pt idx="1">
                  <c:v>Costs</c:v>
                </c:pt>
                <c:pt idx="2">
                  <c:v>Net Benefits</c:v>
                </c:pt>
              </c:strCache>
            </c:strRef>
          </c:cat>
          <c:val>
            <c:numRef>
              <c:f>Sheet1!$D$2:$D$4</c:f>
              <c:numCache>
                <c:formatCode>"₹"#,##0.00_);[Red]\("₹"#,##0.00\)</c:formatCode>
                <c:ptCount val="3"/>
                <c:pt idx="0">
                  <c:v>9.6952976993485276E-2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4C-4999-A0CB-8BD2EA33C21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Transmission charges savings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Benefits</c:v>
                </c:pt>
                <c:pt idx="1">
                  <c:v>Costs</c:v>
                </c:pt>
                <c:pt idx="2">
                  <c:v>Net Benefits</c:v>
                </c:pt>
              </c:strCache>
            </c:strRef>
          </c:cat>
          <c:val>
            <c:numRef>
              <c:f>Sheet1!$E$2:$E$4</c:f>
              <c:numCache>
                <c:formatCode>"₹"#,##0.00_);[Red]\("₹"#,##0.00\)</c:formatCode>
                <c:ptCount val="3"/>
                <c:pt idx="0">
                  <c:v>8.3614785768368977E-2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4C-4999-A0CB-8BD2EA33C21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REC purchase savings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Benefits</c:v>
                </c:pt>
                <c:pt idx="1">
                  <c:v>Costs</c:v>
                </c:pt>
                <c:pt idx="2">
                  <c:v>Net Benefits</c:v>
                </c:pt>
              </c:strCache>
            </c:strRef>
          </c:cat>
          <c:val>
            <c:numRef>
              <c:f>Sheet1!$F$2:$F$4</c:f>
              <c:numCache>
                <c:formatCode>"₹"#,##0.00_);[Red]\("₹"#,##0.00\)</c:formatCode>
                <c:ptCount val="3"/>
                <c:pt idx="0">
                  <c:v>0.28595896991547176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4C-4999-A0CB-8BD2EA33C21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Performance Based Incentive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640463967533287E-3"/>
                  <c:y val="-6.5271842561534357E-2"/>
                </c:manualLayout>
              </c:layout>
              <c:tx>
                <c:rich>
                  <a:bodyPr/>
                  <a:lstStyle/>
                  <a:p>
                    <a:r>
                      <a:rPr lang="en-US" sz="1197" b="1" i="0" u="none" strike="noStrike" baseline="0" dirty="0"/>
                      <a:t>₹1.42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824C-4999-A0CB-8BD2EA33C21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4C-4999-A0CB-8BD2EA33C21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4C-4999-A0CB-8BD2EA33C2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Benefits</c:v>
                </c:pt>
                <c:pt idx="1">
                  <c:v>Costs</c:v>
                </c:pt>
                <c:pt idx="2">
                  <c:v>Net Benefits</c:v>
                </c:pt>
              </c:strCache>
            </c:strRef>
          </c:cat>
          <c:val>
            <c:numRef>
              <c:f>Sheet1!$G$2:$G$4</c:f>
              <c:numCache>
                <c:formatCode>"₹"#,##0.00_);[Red]\("₹"#,##0.00\)</c:formatCode>
                <c:ptCount val="3"/>
                <c:pt idx="0">
                  <c:v>5.80251118034198E-2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4C-4999-A0CB-8BD2EA33C21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Tariff payment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4C-4999-A0CB-8BD2EA33C21C}"/>
                </c:ext>
              </c:extLst>
            </c:dLbl>
            <c:dLbl>
              <c:idx val="1"/>
              <c:layout>
                <c:manualLayout>
                  <c:x val="0"/>
                  <c:y val="0.27644545084885125"/>
                </c:manualLayout>
              </c:layout>
              <c:tx>
                <c:rich>
                  <a:bodyPr/>
                  <a:lstStyle/>
                  <a:p>
                    <a:fld id="{16B8616F-F6C0-430D-973E-272B5B2F128A}" type="VALUE">
                      <a:rPr lang="en-US" b="1"/>
                      <a:pPr/>
                      <a:t>[VALUE]</a:t>
                    </a:fld>
                    <a:endParaRPr lang="en-IN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24C-4999-A0CB-8BD2EA33C21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4C-4999-A0CB-8BD2EA33C2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Benefits</c:v>
                </c:pt>
                <c:pt idx="1">
                  <c:v>Costs</c:v>
                </c:pt>
                <c:pt idx="2">
                  <c:v>Net Benefits</c:v>
                </c:pt>
              </c:strCache>
            </c:strRef>
          </c:cat>
          <c:val>
            <c:numRef>
              <c:f>Sheet1!$H$2:$H$4</c:f>
              <c:numCache>
                <c:formatCode>"₹"#,##0.00_);[Red]\("₹"#,##0.00\)</c:formatCode>
                <c:ptCount val="3"/>
                <c:pt idx="0">
                  <c:v>0</c:v>
                </c:pt>
                <c:pt idx="1">
                  <c:v>0.88075362733965301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4C-4999-A0CB-8BD2EA33C21C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Net Benefits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24C-4999-A0CB-8BD2EA33C21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24C-4999-A0CB-8BD2EA33C21C}"/>
                </c:ext>
              </c:extLst>
            </c:dLbl>
            <c:dLbl>
              <c:idx val="2"/>
              <c:layout>
                <c:manualLayout>
                  <c:x val="0"/>
                  <c:y val="-0.18429696723256767"/>
                </c:manualLayout>
              </c:layout>
              <c:tx>
                <c:rich>
                  <a:bodyPr/>
                  <a:lstStyle/>
                  <a:p>
                    <a:fld id="{25C0A2C5-02F5-4129-9838-0D1236EC42F3}" type="VALUE">
                      <a:rPr lang="en-US" b="1"/>
                      <a:pPr/>
                      <a:t>[VALUE]</a:t>
                    </a:fld>
                    <a:endParaRPr lang="en-IN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24C-4999-A0CB-8BD2EA33C2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Benefits</c:v>
                </c:pt>
                <c:pt idx="1">
                  <c:v>Costs</c:v>
                </c:pt>
                <c:pt idx="2">
                  <c:v>Net Benefits</c:v>
                </c:pt>
              </c:strCache>
            </c:strRef>
          </c:cat>
          <c:val>
            <c:numRef>
              <c:f>Sheet1!$I$2:$I$4</c:f>
              <c:numCache>
                <c:formatCode>"₹"#,##0.00_);[Red]\("₹"#,##0.00\)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0.54195593010829524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24C-4999-A0CB-8BD2EA33C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10026288"/>
        <c:axId val="1710030448"/>
      </c:barChart>
      <c:catAx>
        <c:axId val="171002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n-US"/>
          </a:p>
        </c:txPr>
        <c:crossAx val="1710030448"/>
        <c:crosses val="autoZero"/>
        <c:auto val="1"/>
        <c:lblAlgn val="ctr"/>
        <c:lblOffset val="100"/>
        <c:noMultiLvlLbl val="0"/>
      </c:catAx>
      <c:valAx>
        <c:axId val="1710030448"/>
        <c:scaling>
          <c:orientation val="minMax"/>
        </c:scaling>
        <c:delete val="1"/>
        <c:axPos val="l"/>
        <c:numFmt formatCode="&quot;₹&quot;#,##0.00_);[Red]\(&quot;₹&quot;#,##0.00\)" sourceLinked="1"/>
        <c:majorTickMark val="none"/>
        <c:minorTickMark val="none"/>
        <c:tickLblPos val="nextTo"/>
        <c:crossAx val="171002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'ES 1'!$B$5</c:f>
              <c:strCache>
                <c:ptCount val="1"/>
                <c:pt idx="0">
                  <c:v>Monthly Subsidies Per Farmer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'ES 1'!$B$6:$B$10</c:f>
              <c:numCache>
                <c:formatCode>General</c:formatCode>
                <c:ptCount val="5"/>
                <c:pt idx="0">
                  <c:v>14</c:v>
                </c:pt>
                <c:pt idx="1">
                  <c:v>16</c:v>
                </c:pt>
                <c:pt idx="2">
                  <c:v>20</c:v>
                </c:pt>
                <c:pt idx="3">
                  <c:v>22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A5-4851-8FB8-1B5D2FBB9C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4991487"/>
        <c:axId val="120837425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'ES 1'!$A$5</c15:sqref>
                        </c15:formulaRef>
                      </c:ext>
                    </c:extLst>
                    <c:strCache>
                      <c:ptCount val="1"/>
                      <c:pt idx="0">
                        <c:v>Quintile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>
                      <c:ext uri="{02D57815-91ED-43cb-92C2-25804820EDAC}">
                        <c15:formulaRef>
                          <c15:sqref>'ES 1'!$A$6:$A$10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</c:v>
                      </c:pt>
                      <c:pt idx="4">
                        <c:v>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7A5-4851-8FB8-1B5D2FBB9C13}"/>
                  </c:ext>
                </c:extLst>
              </c15:ser>
            </c15:filteredBarSeries>
          </c:ext>
        </c:extLst>
      </c:barChart>
      <c:catAx>
        <c:axId val="1154991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8374255"/>
        <c:crosses val="autoZero"/>
        <c:auto val="1"/>
        <c:lblAlgn val="ctr"/>
        <c:lblOffset val="100"/>
        <c:noMultiLvlLbl val="0"/>
      </c:catAx>
      <c:valAx>
        <c:axId val="1208374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INR per 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4991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CB: It’s not about risk - it’s about transforming business models too, so add language for opportunities too</a:t>
            </a:r>
            <a:br>
              <a:rPr lang="en-US" dirty="0"/>
            </a:br>
            <a:r>
              <a:rPr lang="en-US" dirty="0"/>
              <a:t>BV: align with CDEP language</a:t>
            </a:r>
            <a:endParaRPr dirty="0"/>
          </a:p>
        </p:txBody>
      </p:sp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73b1d5b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173b1d5b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73b1d5b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2" name="Google Shape;142;g1173b1d5b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7030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73b1d5b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173b1d5b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190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73b1d5b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173b1d5b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0701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2">
  <p:cSld name="Cover Slide 2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4"/>
          <p:cNvSpPr>
            <a:spLocks noGrp="1"/>
          </p:cNvSpPr>
          <p:nvPr>
            <p:ph type="pic" idx="2"/>
          </p:nvPr>
        </p:nvSpPr>
        <p:spPr>
          <a:xfrm>
            <a:off x="0" y="199380"/>
            <a:ext cx="12199506" cy="5036167"/>
          </a:xfrm>
          <a:prstGeom prst="rect">
            <a:avLst/>
          </a:prstGeom>
          <a:noFill/>
          <a:ln>
            <a:noFill/>
          </a:ln>
        </p:spPr>
      </p:sp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2443327"/>
            <a:ext cx="10515600" cy="8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venir"/>
              <a:buNone/>
              <a:defRPr sz="48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5910543"/>
            <a:ext cx="4446587" cy="410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83266"/>
              </a:buClr>
              <a:buSzPts val="1800"/>
              <a:buNone/>
              <a:defRPr sz="1800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800">
                <a:latin typeface="Avenir"/>
                <a:ea typeface="Avenir"/>
                <a:cs typeface="Avenir"/>
                <a:sym typeface="Avenir"/>
              </a:defRPr>
            </a:lvl3pPr>
            <a:lvl4pPr marL="1828800" lvl="3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Avenir"/>
                <a:ea typeface="Avenir"/>
                <a:cs typeface="Avenir"/>
                <a:sym typeface="Avenir"/>
              </a:defRPr>
            </a:lvl4pPr>
            <a:lvl5pPr marL="2286000" lvl="4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Avenir"/>
                <a:ea typeface="Avenir"/>
                <a:cs typeface="Avenir"/>
                <a:sym typeface="Avenir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4"/>
          <p:cNvSpPr/>
          <p:nvPr/>
        </p:nvSpPr>
        <p:spPr>
          <a:xfrm>
            <a:off x="0" y="0"/>
            <a:ext cx="12199506" cy="19938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4"/>
          <p:cNvSpPr/>
          <p:nvPr/>
        </p:nvSpPr>
        <p:spPr>
          <a:xfrm>
            <a:off x="0" y="6658620"/>
            <a:ext cx="12199506" cy="19938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14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88346" y="5551172"/>
            <a:ext cx="1860460" cy="791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Slide 1">
  <p:cSld name="Chart Slide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06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3200"/>
              <a:buFont typeface="Avenir"/>
              <a:buNone/>
              <a:defRPr sz="3200" b="1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body" idx="1"/>
          </p:nvPr>
        </p:nvSpPr>
        <p:spPr>
          <a:xfrm>
            <a:off x="839788" y="2086252"/>
            <a:ext cx="5157787" cy="410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rgbClr val="083266"/>
              </a:buClr>
              <a:buSzPts val="2000"/>
              <a:buNone/>
              <a:defRPr sz="2000" b="1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Char char="o"/>
              <a:defRPr sz="1800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-"/>
              <a:defRPr sz="1800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ourier New"/>
              <a:buChar char="o"/>
              <a:defRPr sz="1800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30"/>
          <p:cNvSpPr>
            <a:spLocks noGrp="1"/>
          </p:cNvSpPr>
          <p:nvPr>
            <p:ph type="chart" idx="2"/>
          </p:nvPr>
        </p:nvSpPr>
        <p:spPr>
          <a:xfrm>
            <a:off x="6746875" y="2085975"/>
            <a:ext cx="4608513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&gt;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30"/>
          <p:cNvSpPr/>
          <p:nvPr/>
        </p:nvSpPr>
        <p:spPr>
          <a:xfrm>
            <a:off x="7506" y="0"/>
            <a:ext cx="12184494" cy="19938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0"/>
          <p:cNvSpPr/>
          <p:nvPr/>
        </p:nvSpPr>
        <p:spPr>
          <a:xfrm>
            <a:off x="7506" y="6658620"/>
            <a:ext cx="12184494" cy="199380"/>
          </a:xfrm>
          <a:prstGeom prst="rect">
            <a:avLst/>
          </a:prstGeom>
          <a:solidFill>
            <a:srgbClr val="29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Slide 2">
  <p:cSld name="Chart Slide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/>
          <p:nvPr/>
        </p:nvSpPr>
        <p:spPr>
          <a:xfrm>
            <a:off x="7506" y="0"/>
            <a:ext cx="6088494" cy="685800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1"/>
          <p:cNvSpPr txBox="1">
            <a:spLocks noGrp="1"/>
          </p:cNvSpPr>
          <p:nvPr>
            <p:ph type="title"/>
          </p:nvPr>
        </p:nvSpPr>
        <p:spPr>
          <a:xfrm>
            <a:off x="839788" y="668337"/>
            <a:ext cx="4877431" cy="106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  <a:defRPr sz="32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body" idx="1"/>
          </p:nvPr>
        </p:nvSpPr>
        <p:spPr>
          <a:xfrm>
            <a:off x="839788" y="2086252"/>
            <a:ext cx="4877431" cy="4103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60"/>
              <a:buChar char="o"/>
              <a:def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TR"/>
              <a:buChar char="-"/>
              <a:def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1"/>
          <p:cNvSpPr>
            <a:spLocks noGrp="1"/>
          </p:cNvSpPr>
          <p:nvPr>
            <p:ph type="chart" idx="2"/>
          </p:nvPr>
        </p:nvSpPr>
        <p:spPr>
          <a:xfrm>
            <a:off x="6418131" y="668337"/>
            <a:ext cx="5451738" cy="5521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&gt;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-start">
  <p:cSld name="1_section-star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eatur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2DAEC9A-C2A2-EF40-B240-F2C75C8DE5D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735752" y="200917"/>
            <a:ext cx="5462317" cy="6457218"/>
          </a:xfrm>
          <a:custGeom>
            <a:avLst/>
            <a:gdLst>
              <a:gd name="connsiteX0" fmla="*/ 0 w 3338557"/>
              <a:gd name="connsiteY0" fmla="*/ 6857999 h 6857999"/>
              <a:gd name="connsiteX1" fmla="*/ 834639 w 3338557"/>
              <a:gd name="connsiteY1" fmla="*/ 0 h 6857999"/>
              <a:gd name="connsiteX2" fmla="*/ 3338557 w 3338557"/>
              <a:gd name="connsiteY2" fmla="*/ 0 h 6857999"/>
              <a:gd name="connsiteX3" fmla="*/ 2503918 w 3338557"/>
              <a:gd name="connsiteY3" fmla="*/ 6857999 h 6857999"/>
              <a:gd name="connsiteX4" fmla="*/ 0 w 3338557"/>
              <a:gd name="connsiteY4" fmla="*/ 6857999 h 6857999"/>
              <a:gd name="connsiteX0" fmla="*/ 0 w 3349951"/>
              <a:gd name="connsiteY0" fmla="*/ 6857999 h 6866545"/>
              <a:gd name="connsiteX1" fmla="*/ 834639 w 3349951"/>
              <a:gd name="connsiteY1" fmla="*/ 0 h 6866545"/>
              <a:gd name="connsiteX2" fmla="*/ 3338557 w 3349951"/>
              <a:gd name="connsiteY2" fmla="*/ 0 h 6866545"/>
              <a:gd name="connsiteX3" fmla="*/ 3349951 w 3349951"/>
              <a:gd name="connsiteY3" fmla="*/ 6866545 h 6866545"/>
              <a:gd name="connsiteX4" fmla="*/ 0 w 3349951"/>
              <a:gd name="connsiteY4" fmla="*/ 6857999 h 6866545"/>
              <a:gd name="connsiteX0" fmla="*/ 0 w 3349951"/>
              <a:gd name="connsiteY0" fmla="*/ 6857999 h 6866545"/>
              <a:gd name="connsiteX1" fmla="*/ 1355932 w 3349951"/>
              <a:gd name="connsiteY1" fmla="*/ 0 h 6866545"/>
              <a:gd name="connsiteX2" fmla="*/ 3338557 w 3349951"/>
              <a:gd name="connsiteY2" fmla="*/ 0 h 6866545"/>
              <a:gd name="connsiteX3" fmla="*/ 3349951 w 3349951"/>
              <a:gd name="connsiteY3" fmla="*/ 6866545 h 6866545"/>
              <a:gd name="connsiteX4" fmla="*/ 0 w 3349951"/>
              <a:gd name="connsiteY4" fmla="*/ 6857999 h 6866545"/>
              <a:gd name="connsiteX0" fmla="*/ 0 w 3349951"/>
              <a:gd name="connsiteY0" fmla="*/ 6857999 h 6866545"/>
              <a:gd name="connsiteX1" fmla="*/ 1133741 w 3349951"/>
              <a:gd name="connsiteY1" fmla="*/ 8546 h 6866545"/>
              <a:gd name="connsiteX2" fmla="*/ 3338557 w 3349951"/>
              <a:gd name="connsiteY2" fmla="*/ 0 h 6866545"/>
              <a:gd name="connsiteX3" fmla="*/ 3349951 w 3349951"/>
              <a:gd name="connsiteY3" fmla="*/ 6866545 h 6866545"/>
              <a:gd name="connsiteX4" fmla="*/ 0 w 3349951"/>
              <a:gd name="connsiteY4" fmla="*/ 6857999 h 6866545"/>
              <a:gd name="connsiteX0" fmla="*/ 0 w 3358497"/>
              <a:gd name="connsiteY0" fmla="*/ 6866545 h 6866545"/>
              <a:gd name="connsiteX1" fmla="*/ 1142287 w 3358497"/>
              <a:gd name="connsiteY1" fmla="*/ 8546 h 6866545"/>
              <a:gd name="connsiteX2" fmla="*/ 3347103 w 3358497"/>
              <a:gd name="connsiteY2" fmla="*/ 0 h 6866545"/>
              <a:gd name="connsiteX3" fmla="*/ 3358497 w 3358497"/>
              <a:gd name="connsiteY3" fmla="*/ 6866545 h 6866545"/>
              <a:gd name="connsiteX4" fmla="*/ 0 w 3358497"/>
              <a:gd name="connsiteY4" fmla="*/ 6866545 h 6866545"/>
              <a:gd name="connsiteX0" fmla="*/ 0 w 3358497"/>
              <a:gd name="connsiteY0" fmla="*/ 6866545 h 6866545"/>
              <a:gd name="connsiteX1" fmla="*/ 1347387 w 3358497"/>
              <a:gd name="connsiteY1" fmla="*/ 8546 h 6866545"/>
              <a:gd name="connsiteX2" fmla="*/ 3347103 w 3358497"/>
              <a:gd name="connsiteY2" fmla="*/ 0 h 6866545"/>
              <a:gd name="connsiteX3" fmla="*/ 3358497 w 3358497"/>
              <a:gd name="connsiteY3" fmla="*/ 6866545 h 6866545"/>
              <a:gd name="connsiteX4" fmla="*/ 0 w 3358497"/>
              <a:gd name="connsiteY4" fmla="*/ 6866545 h 6866545"/>
              <a:gd name="connsiteX0" fmla="*/ 0 w 4050707"/>
              <a:gd name="connsiteY0" fmla="*/ 6857999 h 6866545"/>
              <a:gd name="connsiteX1" fmla="*/ 2039597 w 4050707"/>
              <a:gd name="connsiteY1" fmla="*/ 8546 h 6866545"/>
              <a:gd name="connsiteX2" fmla="*/ 4039313 w 4050707"/>
              <a:gd name="connsiteY2" fmla="*/ 0 h 6866545"/>
              <a:gd name="connsiteX3" fmla="*/ 4050707 w 4050707"/>
              <a:gd name="connsiteY3" fmla="*/ 6866545 h 6866545"/>
              <a:gd name="connsiteX4" fmla="*/ 0 w 4050707"/>
              <a:gd name="connsiteY4" fmla="*/ 6857999 h 6866545"/>
              <a:gd name="connsiteX0" fmla="*/ 0 w 4802737"/>
              <a:gd name="connsiteY0" fmla="*/ 6857999 h 6866545"/>
              <a:gd name="connsiteX1" fmla="*/ 2791627 w 4802737"/>
              <a:gd name="connsiteY1" fmla="*/ 8546 h 6866545"/>
              <a:gd name="connsiteX2" fmla="*/ 4791343 w 4802737"/>
              <a:gd name="connsiteY2" fmla="*/ 0 h 6866545"/>
              <a:gd name="connsiteX3" fmla="*/ 4802737 w 4802737"/>
              <a:gd name="connsiteY3" fmla="*/ 6866545 h 6866545"/>
              <a:gd name="connsiteX4" fmla="*/ 0 w 4802737"/>
              <a:gd name="connsiteY4" fmla="*/ 6857999 h 6866545"/>
              <a:gd name="connsiteX0" fmla="*/ 0 w 4802737"/>
              <a:gd name="connsiteY0" fmla="*/ 6866544 h 6875090"/>
              <a:gd name="connsiteX1" fmla="*/ 2073780 w 4802737"/>
              <a:gd name="connsiteY1" fmla="*/ 0 h 6875090"/>
              <a:gd name="connsiteX2" fmla="*/ 4791343 w 4802737"/>
              <a:gd name="connsiteY2" fmla="*/ 8545 h 6875090"/>
              <a:gd name="connsiteX3" fmla="*/ 4802737 w 4802737"/>
              <a:gd name="connsiteY3" fmla="*/ 6875090 h 6875090"/>
              <a:gd name="connsiteX4" fmla="*/ 0 w 4802737"/>
              <a:gd name="connsiteY4" fmla="*/ 6866544 h 6875090"/>
              <a:gd name="connsiteX0" fmla="*/ 0 w 4802737"/>
              <a:gd name="connsiteY0" fmla="*/ 6866544 h 6875090"/>
              <a:gd name="connsiteX1" fmla="*/ 2321608 w 4802737"/>
              <a:gd name="connsiteY1" fmla="*/ 0 h 6875090"/>
              <a:gd name="connsiteX2" fmla="*/ 4791343 w 4802737"/>
              <a:gd name="connsiteY2" fmla="*/ 8545 h 6875090"/>
              <a:gd name="connsiteX3" fmla="*/ 4802737 w 4802737"/>
              <a:gd name="connsiteY3" fmla="*/ 6875090 h 6875090"/>
              <a:gd name="connsiteX4" fmla="*/ 0 w 4802737"/>
              <a:gd name="connsiteY4" fmla="*/ 6866544 h 6875090"/>
              <a:gd name="connsiteX0" fmla="*/ 0 w 4802737"/>
              <a:gd name="connsiteY0" fmla="*/ 6857999 h 6866545"/>
              <a:gd name="connsiteX1" fmla="*/ 2407066 w 4802737"/>
              <a:gd name="connsiteY1" fmla="*/ 0 h 6866545"/>
              <a:gd name="connsiteX2" fmla="*/ 4791343 w 4802737"/>
              <a:gd name="connsiteY2" fmla="*/ 0 h 6866545"/>
              <a:gd name="connsiteX3" fmla="*/ 4802737 w 4802737"/>
              <a:gd name="connsiteY3" fmla="*/ 6866545 h 6866545"/>
              <a:gd name="connsiteX4" fmla="*/ 0 w 4802737"/>
              <a:gd name="connsiteY4" fmla="*/ 6857999 h 6866545"/>
              <a:gd name="connsiteX0" fmla="*/ 0 w 4529271"/>
              <a:gd name="connsiteY0" fmla="*/ 6857999 h 6866545"/>
              <a:gd name="connsiteX1" fmla="*/ 2133600 w 4529271"/>
              <a:gd name="connsiteY1" fmla="*/ 0 h 6866545"/>
              <a:gd name="connsiteX2" fmla="*/ 4517877 w 4529271"/>
              <a:gd name="connsiteY2" fmla="*/ 0 h 6866545"/>
              <a:gd name="connsiteX3" fmla="*/ 4529271 w 4529271"/>
              <a:gd name="connsiteY3" fmla="*/ 6866545 h 6866545"/>
              <a:gd name="connsiteX4" fmla="*/ 0 w 4529271"/>
              <a:gd name="connsiteY4" fmla="*/ 6857999 h 6866545"/>
              <a:gd name="connsiteX0" fmla="*/ 0 w 5012848"/>
              <a:gd name="connsiteY0" fmla="*/ 6857999 h 6866545"/>
              <a:gd name="connsiteX1" fmla="*/ 2617177 w 5012848"/>
              <a:gd name="connsiteY1" fmla="*/ 0 h 6866545"/>
              <a:gd name="connsiteX2" fmla="*/ 5001454 w 5012848"/>
              <a:gd name="connsiteY2" fmla="*/ 0 h 6866545"/>
              <a:gd name="connsiteX3" fmla="*/ 5012848 w 5012848"/>
              <a:gd name="connsiteY3" fmla="*/ 6866545 h 6866545"/>
              <a:gd name="connsiteX4" fmla="*/ 0 w 5012848"/>
              <a:gd name="connsiteY4" fmla="*/ 6857999 h 6866545"/>
              <a:gd name="connsiteX0" fmla="*/ 0 w 5001454"/>
              <a:gd name="connsiteY0" fmla="*/ 6857999 h 6866545"/>
              <a:gd name="connsiteX1" fmla="*/ 2617177 w 5001454"/>
              <a:gd name="connsiteY1" fmla="*/ 0 h 6866545"/>
              <a:gd name="connsiteX2" fmla="*/ 5001454 w 5001454"/>
              <a:gd name="connsiteY2" fmla="*/ 0 h 6866545"/>
              <a:gd name="connsiteX3" fmla="*/ 4608402 w 5001454"/>
              <a:gd name="connsiteY3" fmla="*/ 6866545 h 6866545"/>
              <a:gd name="connsiteX4" fmla="*/ 0 w 5001454"/>
              <a:gd name="connsiteY4" fmla="*/ 6857999 h 6866545"/>
              <a:gd name="connsiteX0" fmla="*/ 0 w 4640970"/>
              <a:gd name="connsiteY0" fmla="*/ 6857999 h 6866545"/>
              <a:gd name="connsiteX1" fmla="*/ 2617177 w 4640970"/>
              <a:gd name="connsiteY1" fmla="*/ 0 h 6866545"/>
              <a:gd name="connsiteX2" fmla="*/ 4640970 w 4640970"/>
              <a:gd name="connsiteY2" fmla="*/ 0 h 6866545"/>
              <a:gd name="connsiteX3" fmla="*/ 4608402 w 4640970"/>
              <a:gd name="connsiteY3" fmla="*/ 6866545 h 6866545"/>
              <a:gd name="connsiteX4" fmla="*/ 0 w 4640970"/>
              <a:gd name="connsiteY4" fmla="*/ 6857999 h 6866545"/>
              <a:gd name="connsiteX0" fmla="*/ 0 w 4608402"/>
              <a:gd name="connsiteY0" fmla="*/ 6857999 h 6866545"/>
              <a:gd name="connsiteX1" fmla="*/ 2617177 w 4608402"/>
              <a:gd name="connsiteY1" fmla="*/ 0 h 6866545"/>
              <a:gd name="connsiteX2" fmla="*/ 4597008 w 4608402"/>
              <a:gd name="connsiteY2" fmla="*/ 8792 h 6866545"/>
              <a:gd name="connsiteX3" fmla="*/ 4608402 w 4608402"/>
              <a:gd name="connsiteY3" fmla="*/ 6866545 h 6866545"/>
              <a:gd name="connsiteX4" fmla="*/ 0 w 4608402"/>
              <a:gd name="connsiteY4" fmla="*/ 6857999 h 6866545"/>
              <a:gd name="connsiteX0" fmla="*/ 0 w 4608402"/>
              <a:gd name="connsiteY0" fmla="*/ 6857999 h 6866545"/>
              <a:gd name="connsiteX1" fmla="*/ 2617177 w 4608402"/>
              <a:gd name="connsiteY1" fmla="*/ 0 h 6866545"/>
              <a:gd name="connsiteX2" fmla="*/ 4605800 w 4608402"/>
              <a:gd name="connsiteY2" fmla="*/ 17584 h 6866545"/>
              <a:gd name="connsiteX3" fmla="*/ 4608402 w 4608402"/>
              <a:gd name="connsiteY3" fmla="*/ 6866545 h 6866545"/>
              <a:gd name="connsiteX4" fmla="*/ 0 w 4608402"/>
              <a:gd name="connsiteY4" fmla="*/ 6857999 h 6866545"/>
              <a:gd name="connsiteX0" fmla="*/ 0 w 4608402"/>
              <a:gd name="connsiteY0" fmla="*/ 6857999 h 6866545"/>
              <a:gd name="connsiteX1" fmla="*/ 2617177 w 4608402"/>
              <a:gd name="connsiteY1" fmla="*/ 0 h 6866545"/>
              <a:gd name="connsiteX2" fmla="*/ 4605800 w 4608402"/>
              <a:gd name="connsiteY2" fmla="*/ 8791 h 6866545"/>
              <a:gd name="connsiteX3" fmla="*/ 4608402 w 4608402"/>
              <a:gd name="connsiteY3" fmla="*/ 6866545 h 6866545"/>
              <a:gd name="connsiteX4" fmla="*/ 0 w 4608402"/>
              <a:gd name="connsiteY4" fmla="*/ 6857999 h 6866545"/>
              <a:gd name="connsiteX0" fmla="*/ 0 w 4623417"/>
              <a:gd name="connsiteY0" fmla="*/ 6857999 h 6866545"/>
              <a:gd name="connsiteX1" fmla="*/ 2617177 w 4623417"/>
              <a:gd name="connsiteY1" fmla="*/ 0 h 6866545"/>
              <a:gd name="connsiteX2" fmla="*/ 4623385 w 4623417"/>
              <a:gd name="connsiteY2" fmla="*/ 8791 h 6866545"/>
              <a:gd name="connsiteX3" fmla="*/ 4608402 w 4623417"/>
              <a:gd name="connsiteY3" fmla="*/ 6866545 h 6866545"/>
              <a:gd name="connsiteX4" fmla="*/ 0 w 4623417"/>
              <a:gd name="connsiteY4" fmla="*/ 6857999 h 6866545"/>
              <a:gd name="connsiteX0" fmla="*/ 0 w 4608402"/>
              <a:gd name="connsiteY0" fmla="*/ 6857999 h 6866545"/>
              <a:gd name="connsiteX1" fmla="*/ 2617177 w 4608402"/>
              <a:gd name="connsiteY1" fmla="*/ 0 h 6866545"/>
              <a:gd name="connsiteX2" fmla="*/ 4605800 w 4608402"/>
              <a:gd name="connsiteY2" fmla="*/ 17583 h 6866545"/>
              <a:gd name="connsiteX3" fmla="*/ 4608402 w 4608402"/>
              <a:gd name="connsiteY3" fmla="*/ 6866545 h 6866545"/>
              <a:gd name="connsiteX4" fmla="*/ 0 w 4608402"/>
              <a:gd name="connsiteY4" fmla="*/ 6857999 h 6866545"/>
              <a:gd name="connsiteX0" fmla="*/ 0 w 4608402"/>
              <a:gd name="connsiteY0" fmla="*/ 6857999 h 6866545"/>
              <a:gd name="connsiteX1" fmla="*/ 2617177 w 4608402"/>
              <a:gd name="connsiteY1" fmla="*/ 0 h 6866545"/>
              <a:gd name="connsiteX2" fmla="*/ 4605800 w 4608402"/>
              <a:gd name="connsiteY2" fmla="*/ 8791 h 6866545"/>
              <a:gd name="connsiteX3" fmla="*/ 4608402 w 4608402"/>
              <a:gd name="connsiteY3" fmla="*/ 6866545 h 6866545"/>
              <a:gd name="connsiteX4" fmla="*/ 0 w 4608402"/>
              <a:gd name="connsiteY4" fmla="*/ 6857999 h 6866545"/>
              <a:gd name="connsiteX0" fmla="*/ 0 w 4617194"/>
              <a:gd name="connsiteY0" fmla="*/ 6875584 h 6875584"/>
              <a:gd name="connsiteX1" fmla="*/ 2625969 w 4617194"/>
              <a:gd name="connsiteY1" fmla="*/ 0 h 6875584"/>
              <a:gd name="connsiteX2" fmla="*/ 4614592 w 4617194"/>
              <a:gd name="connsiteY2" fmla="*/ 8791 h 6875584"/>
              <a:gd name="connsiteX3" fmla="*/ 4617194 w 4617194"/>
              <a:gd name="connsiteY3" fmla="*/ 6866545 h 6875584"/>
              <a:gd name="connsiteX4" fmla="*/ 0 w 4617194"/>
              <a:gd name="connsiteY4" fmla="*/ 6875584 h 6875584"/>
              <a:gd name="connsiteX0" fmla="*/ 0 w 4617194"/>
              <a:gd name="connsiteY0" fmla="*/ 6866793 h 6866793"/>
              <a:gd name="connsiteX1" fmla="*/ 2514844 w 4617194"/>
              <a:gd name="connsiteY1" fmla="*/ 280134 h 6866793"/>
              <a:gd name="connsiteX2" fmla="*/ 4614592 w 4617194"/>
              <a:gd name="connsiteY2" fmla="*/ 0 h 6866793"/>
              <a:gd name="connsiteX3" fmla="*/ 4617194 w 4617194"/>
              <a:gd name="connsiteY3" fmla="*/ 6857754 h 6866793"/>
              <a:gd name="connsiteX4" fmla="*/ 0 w 4617194"/>
              <a:gd name="connsiteY4" fmla="*/ 6866793 h 6866793"/>
              <a:gd name="connsiteX0" fmla="*/ 0 w 4617194"/>
              <a:gd name="connsiteY0" fmla="*/ 6866793 h 6866793"/>
              <a:gd name="connsiteX1" fmla="*/ 2514844 w 4617194"/>
              <a:gd name="connsiteY1" fmla="*/ 280134 h 6866793"/>
              <a:gd name="connsiteX2" fmla="*/ 3672200 w 4617194"/>
              <a:gd name="connsiteY2" fmla="*/ 280134 h 6866793"/>
              <a:gd name="connsiteX3" fmla="*/ 4614592 w 4617194"/>
              <a:gd name="connsiteY3" fmla="*/ 0 h 6866793"/>
              <a:gd name="connsiteX4" fmla="*/ 4617194 w 4617194"/>
              <a:gd name="connsiteY4" fmla="*/ 6857754 h 6866793"/>
              <a:gd name="connsiteX5" fmla="*/ 0 w 4617194"/>
              <a:gd name="connsiteY5" fmla="*/ 6866793 h 6866793"/>
              <a:gd name="connsiteX0" fmla="*/ 0 w 4617194"/>
              <a:gd name="connsiteY0" fmla="*/ 6866793 h 6866793"/>
              <a:gd name="connsiteX1" fmla="*/ 2514844 w 4617194"/>
              <a:gd name="connsiteY1" fmla="*/ 280134 h 6866793"/>
              <a:gd name="connsiteX2" fmla="*/ 3672200 w 4617194"/>
              <a:gd name="connsiteY2" fmla="*/ 280134 h 6866793"/>
              <a:gd name="connsiteX3" fmla="*/ 4614592 w 4617194"/>
              <a:gd name="connsiteY3" fmla="*/ 0 h 6866793"/>
              <a:gd name="connsiteX4" fmla="*/ 4617194 w 4617194"/>
              <a:gd name="connsiteY4" fmla="*/ 6857754 h 6866793"/>
              <a:gd name="connsiteX5" fmla="*/ 0 w 4617194"/>
              <a:gd name="connsiteY5" fmla="*/ 6866793 h 6866793"/>
              <a:gd name="connsiteX0" fmla="*/ 0 w 4617194"/>
              <a:gd name="connsiteY0" fmla="*/ 6866793 h 6866793"/>
              <a:gd name="connsiteX1" fmla="*/ 2514844 w 4617194"/>
              <a:gd name="connsiteY1" fmla="*/ 280134 h 6866793"/>
              <a:gd name="connsiteX2" fmla="*/ 3672200 w 4617194"/>
              <a:gd name="connsiteY2" fmla="*/ 280134 h 6866793"/>
              <a:gd name="connsiteX3" fmla="*/ 4614592 w 4617194"/>
              <a:gd name="connsiteY3" fmla="*/ 0 h 6866793"/>
              <a:gd name="connsiteX4" fmla="*/ 4617194 w 4617194"/>
              <a:gd name="connsiteY4" fmla="*/ 6857754 h 6866793"/>
              <a:gd name="connsiteX5" fmla="*/ 0 w 4617194"/>
              <a:gd name="connsiteY5" fmla="*/ 6866793 h 6866793"/>
              <a:gd name="connsiteX0" fmla="*/ 0 w 4617194"/>
              <a:gd name="connsiteY0" fmla="*/ 6878759 h 6878759"/>
              <a:gd name="connsiteX1" fmla="*/ 2514844 w 4617194"/>
              <a:gd name="connsiteY1" fmla="*/ 292100 h 6878759"/>
              <a:gd name="connsiteX2" fmla="*/ 3672200 w 4617194"/>
              <a:gd name="connsiteY2" fmla="*/ 292100 h 6878759"/>
              <a:gd name="connsiteX3" fmla="*/ 3796025 w 4617194"/>
              <a:gd name="connsiteY3" fmla="*/ 0 h 6878759"/>
              <a:gd name="connsiteX4" fmla="*/ 4614592 w 4617194"/>
              <a:gd name="connsiteY4" fmla="*/ 11966 h 6878759"/>
              <a:gd name="connsiteX5" fmla="*/ 4617194 w 4617194"/>
              <a:gd name="connsiteY5" fmla="*/ 6869720 h 6878759"/>
              <a:gd name="connsiteX6" fmla="*/ 0 w 4617194"/>
              <a:gd name="connsiteY6" fmla="*/ 6878759 h 6878759"/>
              <a:gd name="connsiteX0" fmla="*/ 0 w 4617194"/>
              <a:gd name="connsiteY0" fmla="*/ 6878759 h 6878759"/>
              <a:gd name="connsiteX1" fmla="*/ 2514844 w 4617194"/>
              <a:gd name="connsiteY1" fmla="*/ 292100 h 6878759"/>
              <a:gd name="connsiteX2" fmla="*/ 3672200 w 4617194"/>
              <a:gd name="connsiteY2" fmla="*/ 292100 h 6878759"/>
              <a:gd name="connsiteX3" fmla="*/ 3796025 w 4617194"/>
              <a:gd name="connsiteY3" fmla="*/ 0 h 6878759"/>
              <a:gd name="connsiteX4" fmla="*/ 4614592 w 4617194"/>
              <a:gd name="connsiteY4" fmla="*/ 11966 h 6878759"/>
              <a:gd name="connsiteX5" fmla="*/ 4617194 w 4617194"/>
              <a:gd name="connsiteY5" fmla="*/ 6869720 h 6878759"/>
              <a:gd name="connsiteX6" fmla="*/ 0 w 4617194"/>
              <a:gd name="connsiteY6" fmla="*/ 6878759 h 6878759"/>
              <a:gd name="connsiteX0" fmla="*/ 0 w 4617194"/>
              <a:gd name="connsiteY0" fmla="*/ 6878759 h 6878759"/>
              <a:gd name="connsiteX1" fmla="*/ 2514844 w 4617194"/>
              <a:gd name="connsiteY1" fmla="*/ 292100 h 6878759"/>
              <a:gd name="connsiteX2" fmla="*/ 3672200 w 4617194"/>
              <a:gd name="connsiteY2" fmla="*/ 292100 h 6878759"/>
              <a:gd name="connsiteX3" fmla="*/ 3796025 w 4617194"/>
              <a:gd name="connsiteY3" fmla="*/ 0 h 6878759"/>
              <a:gd name="connsiteX4" fmla="*/ 4614592 w 4617194"/>
              <a:gd name="connsiteY4" fmla="*/ 11966 h 6878759"/>
              <a:gd name="connsiteX5" fmla="*/ 4617194 w 4617194"/>
              <a:gd name="connsiteY5" fmla="*/ 6869720 h 6878759"/>
              <a:gd name="connsiteX6" fmla="*/ 0 w 4617194"/>
              <a:gd name="connsiteY6" fmla="*/ 6878759 h 6878759"/>
              <a:gd name="connsiteX0" fmla="*/ 0 w 4624178"/>
              <a:gd name="connsiteY0" fmla="*/ 6878759 h 6878759"/>
              <a:gd name="connsiteX1" fmla="*/ 2514844 w 4624178"/>
              <a:gd name="connsiteY1" fmla="*/ 292100 h 6878759"/>
              <a:gd name="connsiteX2" fmla="*/ 3672200 w 4624178"/>
              <a:gd name="connsiteY2" fmla="*/ 292100 h 6878759"/>
              <a:gd name="connsiteX3" fmla="*/ 3796025 w 4624178"/>
              <a:gd name="connsiteY3" fmla="*/ 0 h 6878759"/>
              <a:gd name="connsiteX4" fmla="*/ 4624117 w 4624178"/>
              <a:gd name="connsiteY4" fmla="*/ 5616 h 6878759"/>
              <a:gd name="connsiteX5" fmla="*/ 4617194 w 4624178"/>
              <a:gd name="connsiteY5" fmla="*/ 6869720 h 6878759"/>
              <a:gd name="connsiteX6" fmla="*/ 0 w 4624178"/>
              <a:gd name="connsiteY6" fmla="*/ 6878759 h 6878759"/>
              <a:gd name="connsiteX0" fmla="*/ 0 w 4624178"/>
              <a:gd name="connsiteY0" fmla="*/ 6878759 h 6878759"/>
              <a:gd name="connsiteX1" fmla="*/ 2514844 w 4624178"/>
              <a:gd name="connsiteY1" fmla="*/ 292100 h 6878759"/>
              <a:gd name="connsiteX2" fmla="*/ 3672200 w 4624178"/>
              <a:gd name="connsiteY2" fmla="*/ 292100 h 6878759"/>
              <a:gd name="connsiteX3" fmla="*/ 3799200 w 4624178"/>
              <a:gd name="connsiteY3" fmla="*/ 0 h 6878759"/>
              <a:gd name="connsiteX4" fmla="*/ 4624117 w 4624178"/>
              <a:gd name="connsiteY4" fmla="*/ 5616 h 6878759"/>
              <a:gd name="connsiteX5" fmla="*/ 4617194 w 4624178"/>
              <a:gd name="connsiteY5" fmla="*/ 6869720 h 6878759"/>
              <a:gd name="connsiteX6" fmla="*/ 0 w 4624178"/>
              <a:gd name="connsiteY6" fmla="*/ 6878759 h 6878759"/>
              <a:gd name="connsiteX0" fmla="*/ 0 w 4624178"/>
              <a:gd name="connsiteY0" fmla="*/ 6873143 h 6873143"/>
              <a:gd name="connsiteX1" fmla="*/ 2514844 w 4624178"/>
              <a:gd name="connsiteY1" fmla="*/ 286484 h 6873143"/>
              <a:gd name="connsiteX2" fmla="*/ 3672200 w 4624178"/>
              <a:gd name="connsiteY2" fmla="*/ 286484 h 6873143"/>
              <a:gd name="connsiteX3" fmla="*/ 3799200 w 4624178"/>
              <a:gd name="connsiteY3" fmla="*/ 734 h 6873143"/>
              <a:gd name="connsiteX4" fmla="*/ 4624117 w 4624178"/>
              <a:gd name="connsiteY4" fmla="*/ 0 h 6873143"/>
              <a:gd name="connsiteX5" fmla="*/ 4617194 w 4624178"/>
              <a:gd name="connsiteY5" fmla="*/ 6864104 h 6873143"/>
              <a:gd name="connsiteX6" fmla="*/ 0 w 4624178"/>
              <a:gd name="connsiteY6" fmla="*/ 6873143 h 6873143"/>
              <a:gd name="connsiteX0" fmla="*/ 0 w 4624178"/>
              <a:gd name="connsiteY0" fmla="*/ 6873143 h 6873143"/>
              <a:gd name="connsiteX1" fmla="*/ 2514844 w 4624178"/>
              <a:gd name="connsiteY1" fmla="*/ 286484 h 6873143"/>
              <a:gd name="connsiteX2" fmla="*/ 3672200 w 4624178"/>
              <a:gd name="connsiteY2" fmla="*/ 286484 h 6873143"/>
              <a:gd name="connsiteX3" fmla="*/ 3796025 w 4624178"/>
              <a:gd name="connsiteY3" fmla="*/ 734 h 6873143"/>
              <a:gd name="connsiteX4" fmla="*/ 4624117 w 4624178"/>
              <a:gd name="connsiteY4" fmla="*/ 0 h 6873143"/>
              <a:gd name="connsiteX5" fmla="*/ 4617194 w 4624178"/>
              <a:gd name="connsiteY5" fmla="*/ 6864104 h 6873143"/>
              <a:gd name="connsiteX6" fmla="*/ 0 w 4624178"/>
              <a:gd name="connsiteY6" fmla="*/ 6873143 h 6873143"/>
              <a:gd name="connsiteX0" fmla="*/ 0 w 4624210"/>
              <a:gd name="connsiteY0" fmla="*/ 6873143 h 6873143"/>
              <a:gd name="connsiteX1" fmla="*/ 2514844 w 4624210"/>
              <a:gd name="connsiteY1" fmla="*/ 286484 h 6873143"/>
              <a:gd name="connsiteX2" fmla="*/ 3672200 w 4624210"/>
              <a:gd name="connsiteY2" fmla="*/ 286484 h 6873143"/>
              <a:gd name="connsiteX3" fmla="*/ 3796025 w 4624210"/>
              <a:gd name="connsiteY3" fmla="*/ 734 h 6873143"/>
              <a:gd name="connsiteX4" fmla="*/ 4624117 w 4624210"/>
              <a:gd name="connsiteY4" fmla="*/ 0 h 6873143"/>
              <a:gd name="connsiteX5" fmla="*/ 4620369 w 4624210"/>
              <a:gd name="connsiteY5" fmla="*/ 6568829 h 6873143"/>
              <a:gd name="connsiteX6" fmla="*/ 0 w 4624210"/>
              <a:gd name="connsiteY6" fmla="*/ 6873143 h 6873143"/>
              <a:gd name="connsiteX0" fmla="*/ 0 w 4509910"/>
              <a:gd name="connsiteY0" fmla="*/ 6568343 h 6568829"/>
              <a:gd name="connsiteX1" fmla="*/ 2400544 w 4509910"/>
              <a:gd name="connsiteY1" fmla="*/ 286484 h 6568829"/>
              <a:gd name="connsiteX2" fmla="*/ 3557900 w 4509910"/>
              <a:gd name="connsiteY2" fmla="*/ 286484 h 6568829"/>
              <a:gd name="connsiteX3" fmla="*/ 3681725 w 4509910"/>
              <a:gd name="connsiteY3" fmla="*/ 734 h 6568829"/>
              <a:gd name="connsiteX4" fmla="*/ 4509817 w 4509910"/>
              <a:gd name="connsiteY4" fmla="*/ 0 h 6568829"/>
              <a:gd name="connsiteX5" fmla="*/ 4506069 w 4509910"/>
              <a:gd name="connsiteY5" fmla="*/ 6568829 h 6568829"/>
              <a:gd name="connsiteX6" fmla="*/ 0 w 4509910"/>
              <a:gd name="connsiteY6" fmla="*/ 6568343 h 6568829"/>
              <a:gd name="connsiteX0" fmla="*/ 0 w 4509910"/>
              <a:gd name="connsiteY0" fmla="*/ 6568343 h 6568829"/>
              <a:gd name="connsiteX1" fmla="*/ 2533894 w 4509910"/>
              <a:gd name="connsiteY1" fmla="*/ 286484 h 6568829"/>
              <a:gd name="connsiteX2" fmla="*/ 3557900 w 4509910"/>
              <a:gd name="connsiteY2" fmla="*/ 286484 h 6568829"/>
              <a:gd name="connsiteX3" fmla="*/ 3681725 w 4509910"/>
              <a:gd name="connsiteY3" fmla="*/ 734 h 6568829"/>
              <a:gd name="connsiteX4" fmla="*/ 4509817 w 4509910"/>
              <a:gd name="connsiteY4" fmla="*/ 0 h 6568829"/>
              <a:gd name="connsiteX5" fmla="*/ 4506069 w 4509910"/>
              <a:gd name="connsiteY5" fmla="*/ 6568829 h 6568829"/>
              <a:gd name="connsiteX6" fmla="*/ 0 w 4509910"/>
              <a:gd name="connsiteY6" fmla="*/ 6568343 h 6568829"/>
              <a:gd name="connsiteX0" fmla="*/ 0 w 4421010"/>
              <a:gd name="connsiteY0" fmla="*/ 6561993 h 6568829"/>
              <a:gd name="connsiteX1" fmla="*/ 2444994 w 4421010"/>
              <a:gd name="connsiteY1" fmla="*/ 286484 h 6568829"/>
              <a:gd name="connsiteX2" fmla="*/ 3469000 w 4421010"/>
              <a:gd name="connsiteY2" fmla="*/ 286484 h 6568829"/>
              <a:gd name="connsiteX3" fmla="*/ 3592825 w 4421010"/>
              <a:gd name="connsiteY3" fmla="*/ 734 h 6568829"/>
              <a:gd name="connsiteX4" fmla="*/ 4420917 w 4421010"/>
              <a:gd name="connsiteY4" fmla="*/ 0 h 6568829"/>
              <a:gd name="connsiteX5" fmla="*/ 4417169 w 4421010"/>
              <a:gd name="connsiteY5" fmla="*/ 6568829 h 6568829"/>
              <a:gd name="connsiteX6" fmla="*/ 0 w 4421010"/>
              <a:gd name="connsiteY6" fmla="*/ 6561993 h 6568829"/>
              <a:gd name="connsiteX0" fmla="*/ 0 w 4421010"/>
              <a:gd name="connsiteY0" fmla="*/ 6568343 h 6568829"/>
              <a:gd name="connsiteX1" fmla="*/ 2444994 w 4421010"/>
              <a:gd name="connsiteY1" fmla="*/ 286484 h 6568829"/>
              <a:gd name="connsiteX2" fmla="*/ 3469000 w 4421010"/>
              <a:gd name="connsiteY2" fmla="*/ 286484 h 6568829"/>
              <a:gd name="connsiteX3" fmla="*/ 3592825 w 4421010"/>
              <a:gd name="connsiteY3" fmla="*/ 734 h 6568829"/>
              <a:gd name="connsiteX4" fmla="*/ 4420917 w 4421010"/>
              <a:gd name="connsiteY4" fmla="*/ 0 h 6568829"/>
              <a:gd name="connsiteX5" fmla="*/ 4417169 w 4421010"/>
              <a:gd name="connsiteY5" fmla="*/ 6568829 h 6568829"/>
              <a:gd name="connsiteX6" fmla="*/ 0 w 4421010"/>
              <a:gd name="connsiteY6" fmla="*/ 6568343 h 6568829"/>
              <a:gd name="connsiteX0" fmla="*/ 0 w 4421010"/>
              <a:gd name="connsiteY0" fmla="*/ 6568343 h 6568829"/>
              <a:gd name="connsiteX1" fmla="*/ 2417042 w 4421010"/>
              <a:gd name="connsiteY1" fmla="*/ 286484 h 6568829"/>
              <a:gd name="connsiteX2" fmla="*/ 3469000 w 4421010"/>
              <a:gd name="connsiteY2" fmla="*/ 286484 h 6568829"/>
              <a:gd name="connsiteX3" fmla="*/ 3592825 w 4421010"/>
              <a:gd name="connsiteY3" fmla="*/ 734 h 6568829"/>
              <a:gd name="connsiteX4" fmla="*/ 4420917 w 4421010"/>
              <a:gd name="connsiteY4" fmla="*/ 0 h 6568829"/>
              <a:gd name="connsiteX5" fmla="*/ 4417169 w 4421010"/>
              <a:gd name="connsiteY5" fmla="*/ 6568829 h 6568829"/>
              <a:gd name="connsiteX6" fmla="*/ 0 w 4421010"/>
              <a:gd name="connsiteY6" fmla="*/ 6568343 h 6568829"/>
              <a:gd name="connsiteX0" fmla="*/ 0 w 4421010"/>
              <a:gd name="connsiteY0" fmla="*/ 6571602 h 6572088"/>
              <a:gd name="connsiteX1" fmla="*/ 2417042 w 4421010"/>
              <a:gd name="connsiteY1" fmla="*/ 289743 h 6572088"/>
              <a:gd name="connsiteX2" fmla="*/ 3469000 w 4421010"/>
              <a:gd name="connsiteY2" fmla="*/ 289743 h 6572088"/>
              <a:gd name="connsiteX3" fmla="*/ 3596818 w 4421010"/>
              <a:gd name="connsiteY3" fmla="*/ 0 h 6572088"/>
              <a:gd name="connsiteX4" fmla="*/ 4420917 w 4421010"/>
              <a:gd name="connsiteY4" fmla="*/ 3259 h 6572088"/>
              <a:gd name="connsiteX5" fmla="*/ 4417169 w 4421010"/>
              <a:gd name="connsiteY5" fmla="*/ 6572088 h 6572088"/>
              <a:gd name="connsiteX6" fmla="*/ 0 w 4421010"/>
              <a:gd name="connsiteY6" fmla="*/ 6571602 h 6572088"/>
              <a:gd name="connsiteX0" fmla="*/ 0 w 4421199"/>
              <a:gd name="connsiteY0" fmla="*/ 6571602 h 6572088"/>
              <a:gd name="connsiteX1" fmla="*/ 2417042 w 4421199"/>
              <a:gd name="connsiteY1" fmla="*/ 289743 h 6572088"/>
              <a:gd name="connsiteX2" fmla="*/ 3469000 w 4421199"/>
              <a:gd name="connsiteY2" fmla="*/ 289743 h 6572088"/>
              <a:gd name="connsiteX3" fmla="*/ 3596818 w 4421199"/>
              <a:gd name="connsiteY3" fmla="*/ 0 h 6572088"/>
              <a:gd name="connsiteX4" fmla="*/ 4420917 w 4421199"/>
              <a:gd name="connsiteY4" fmla="*/ 3259 h 6572088"/>
              <a:gd name="connsiteX5" fmla="*/ 4421162 w 4421199"/>
              <a:gd name="connsiteY5" fmla="*/ 6572088 h 6572088"/>
              <a:gd name="connsiteX6" fmla="*/ 0 w 4421199"/>
              <a:gd name="connsiteY6" fmla="*/ 6571602 h 6572088"/>
              <a:gd name="connsiteX0" fmla="*/ 0 w 4421199"/>
              <a:gd name="connsiteY0" fmla="*/ 6573217 h 6573703"/>
              <a:gd name="connsiteX1" fmla="*/ 2530330 w 4421199"/>
              <a:gd name="connsiteY1" fmla="*/ 45 h 6573703"/>
              <a:gd name="connsiteX2" fmla="*/ 3469000 w 4421199"/>
              <a:gd name="connsiteY2" fmla="*/ 291358 h 6573703"/>
              <a:gd name="connsiteX3" fmla="*/ 3596818 w 4421199"/>
              <a:gd name="connsiteY3" fmla="*/ 1615 h 6573703"/>
              <a:gd name="connsiteX4" fmla="*/ 4420917 w 4421199"/>
              <a:gd name="connsiteY4" fmla="*/ 4874 h 6573703"/>
              <a:gd name="connsiteX5" fmla="*/ 4421162 w 4421199"/>
              <a:gd name="connsiteY5" fmla="*/ 6573703 h 6573703"/>
              <a:gd name="connsiteX6" fmla="*/ 0 w 4421199"/>
              <a:gd name="connsiteY6" fmla="*/ 6573217 h 6573703"/>
              <a:gd name="connsiteX0" fmla="*/ 0 w 4421199"/>
              <a:gd name="connsiteY0" fmla="*/ 6574469 h 6574955"/>
              <a:gd name="connsiteX1" fmla="*/ 2530330 w 4421199"/>
              <a:gd name="connsiteY1" fmla="*/ 1297 h 6574955"/>
              <a:gd name="connsiteX2" fmla="*/ 3469000 w 4421199"/>
              <a:gd name="connsiteY2" fmla="*/ 9389 h 6574955"/>
              <a:gd name="connsiteX3" fmla="*/ 3596818 w 4421199"/>
              <a:gd name="connsiteY3" fmla="*/ 2867 h 6574955"/>
              <a:gd name="connsiteX4" fmla="*/ 4420917 w 4421199"/>
              <a:gd name="connsiteY4" fmla="*/ 6126 h 6574955"/>
              <a:gd name="connsiteX5" fmla="*/ 4421162 w 4421199"/>
              <a:gd name="connsiteY5" fmla="*/ 6574955 h 6574955"/>
              <a:gd name="connsiteX6" fmla="*/ 0 w 4421199"/>
              <a:gd name="connsiteY6" fmla="*/ 6574469 h 6574955"/>
              <a:gd name="connsiteX0" fmla="*/ 0 w 4421199"/>
              <a:gd name="connsiteY0" fmla="*/ 6576754 h 6577240"/>
              <a:gd name="connsiteX1" fmla="*/ 2530330 w 4421199"/>
              <a:gd name="connsiteY1" fmla="*/ 3582 h 6577240"/>
              <a:gd name="connsiteX2" fmla="*/ 3452816 w 4421199"/>
              <a:gd name="connsiteY2" fmla="*/ 3582 h 6577240"/>
              <a:gd name="connsiteX3" fmla="*/ 3596818 w 4421199"/>
              <a:gd name="connsiteY3" fmla="*/ 5152 h 6577240"/>
              <a:gd name="connsiteX4" fmla="*/ 4420917 w 4421199"/>
              <a:gd name="connsiteY4" fmla="*/ 8411 h 6577240"/>
              <a:gd name="connsiteX5" fmla="*/ 4421162 w 4421199"/>
              <a:gd name="connsiteY5" fmla="*/ 6577240 h 6577240"/>
              <a:gd name="connsiteX6" fmla="*/ 0 w 4421199"/>
              <a:gd name="connsiteY6" fmla="*/ 6576754 h 6577240"/>
              <a:gd name="connsiteX0" fmla="*/ 0 w 4421199"/>
              <a:gd name="connsiteY0" fmla="*/ 6575475 h 6575961"/>
              <a:gd name="connsiteX1" fmla="*/ 2457502 w 4421199"/>
              <a:gd name="connsiteY1" fmla="*/ 196512 h 6575961"/>
              <a:gd name="connsiteX2" fmla="*/ 3452816 w 4421199"/>
              <a:gd name="connsiteY2" fmla="*/ 2303 h 6575961"/>
              <a:gd name="connsiteX3" fmla="*/ 3596818 w 4421199"/>
              <a:gd name="connsiteY3" fmla="*/ 3873 h 6575961"/>
              <a:gd name="connsiteX4" fmla="*/ 4420917 w 4421199"/>
              <a:gd name="connsiteY4" fmla="*/ 7132 h 6575961"/>
              <a:gd name="connsiteX5" fmla="*/ 4421162 w 4421199"/>
              <a:gd name="connsiteY5" fmla="*/ 6575961 h 6575961"/>
              <a:gd name="connsiteX6" fmla="*/ 0 w 4421199"/>
              <a:gd name="connsiteY6" fmla="*/ 6575475 h 6575961"/>
              <a:gd name="connsiteX0" fmla="*/ 0 w 4421199"/>
              <a:gd name="connsiteY0" fmla="*/ 6571602 h 6572088"/>
              <a:gd name="connsiteX1" fmla="*/ 2457502 w 4421199"/>
              <a:gd name="connsiteY1" fmla="*/ 192639 h 6572088"/>
              <a:gd name="connsiteX2" fmla="*/ 3420448 w 4421199"/>
              <a:gd name="connsiteY2" fmla="*/ 200731 h 6572088"/>
              <a:gd name="connsiteX3" fmla="*/ 3596818 w 4421199"/>
              <a:gd name="connsiteY3" fmla="*/ 0 h 6572088"/>
              <a:gd name="connsiteX4" fmla="*/ 4420917 w 4421199"/>
              <a:gd name="connsiteY4" fmla="*/ 3259 h 6572088"/>
              <a:gd name="connsiteX5" fmla="*/ 4421162 w 4421199"/>
              <a:gd name="connsiteY5" fmla="*/ 6572088 h 6572088"/>
              <a:gd name="connsiteX6" fmla="*/ 0 w 4421199"/>
              <a:gd name="connsiteY6" fmla="*/ 6571602 h 6572088"/>
              <a:gd name="connsiteX0" fmla="*/ 0 w 4421199"/>
              <a:gd name="connsiteY0" fmla="*/ 6571602 h 6572088"/>
              <a:gd name="connsiteX1" fmla="*/ 2449410 w 4421199"/>
              <a:gd name="connsiteY1" fmla="*/ 208823 h 6572088"/>
              <a:gd name="connsiteX2" fmla="*/ 3420448 w 4421199"/>
              <a:gd name="connsiteY2" fmla="*/ 200731 h 6572088"/>
              <a:gd name="connsiteX3" fmla="*/ 3596818 w 4421199"/>
              <a:gd name="connsiteY3" fmla="*/ 0 h 6572088"/>
              <a:gd name="connsiteX4" fmla="*/ 4420917 w 4421199"/>
              <a:gd name="connsiteY4" fmla="*/ 3259 h 6572088"/>
              <a:gd name="connsiteX5" fmla="*/ 4421162 w 4421199"/>
              <a:gd name="connsiteY5" fmla="*/ 6572088 h 6572088"/>
              <a:gd name="connsiteX6" fmla="*/ 0 w 4421199"/>
              <a:gd name="connsiteY6" fmla="*/ 6571602 h 6572088"/>
              <a:gd name="connsiteX0" fmla="*/ 0 w 4421199"/>
              <a:gd name="connsiteY0" fmla="*/ 6571602 h 6572088"/>
              <a:gd name="connsiteX1" fmla="*/ 2452585 w 4421199"/>
              <a:gd name="connsiteY1" fmla="*/ 202473 h 6572088"/>
              <a:gd name="connsiteX2" fmla="*/ 3420448 w 4421199"/>
              <a:gd name="connsiteY2" fmla="*/ 200731 h 6572088"/>
              <a:gd name="connsiteX3" fmla="*/ 3596818 w 4421199"/>
              <a:gd name="connsiteY3" fmla="*/ 0 h 6572088"/>
              <a:gd name="connsiteX4" fmla="*/ 4420917 w 4421199"/>
              <a:gd name="connsiteY4" fmla="*/ 3259 h 6572088"/>
              <a:gd name="connsiteX5" fmla="*/ 4421162 w 4421199"/>
              <a:gd name="connsiteY5" fmla="*/ 6572088 h 6572088"/>
              <a:gd name="connsiteX6" fmla="*/ 0 w 4421199"/>
              <a:gd name="connsiteY6" fmla="*/ 6571602 h 6572088"/>
              <a:gd name="connsiteX0" fmla="*/ 0 w 4421199"/>
              <a:gd name="connsiteY0" fmla="*/ 6571602 h 6572088"/>
              <a:gd name="connsiteX1" fmla="*/ 2452585 w 4421199"/>
              <a:gd name="connsiteY1" fmla="*/ 202473 h 6572088"/>
              <a:gd name="connsiteX2" fmla="*/ 3423623 w 4421199"/>
              <a:gd name="connsiteY2" fmla="*/ 203906 h 6572088"/>
              <a:gd name="connsiteX3" fmla="*/ 3596818 w 4421199"/>
              <a:gd name="connsiteY3" fmla="*/ 0 h 6572088"/>
              <a:gd name="connsiteX4" fmla="*/ 4420917 w 4421199"/>
              <a:gd name="connsiteY4" fmla="*/ 3259 h 6572088"/>
              <a:gd name="connsiteX5" fmla="*/ 4421162 w 4421199"/>
              <a:gd name="connsiteY5" fmla="*/ 6572088 h 6572088"/>
              <a:gd name="connsiteX6" fmla="*/ 0 w 4421199"/>
              <a:gd name="connsiteY6" fmla="*/ 6571602 h 6572088"/>
              <a:gd name="connsiteX0" fmla="*/ 0 w 4421199"/>
              <a:gd name="connsiteY0" fmla="*/ 6571602 h 6572088"/>
              <a:gd name="connsiteX1" fmla="*/ 2452585 w 4421199"/>
              <a:gd name="connsiteY1" fmla="*/ 202473 h 6572088"/>
              <a:gd name="connsiteX2" fmla="*/ 3429973 w 4421199"/>
              <a:gd name="connsiteY2" fmla="*/ 200731 h 6572088"/>
              <a:gd name="connsiteX3" fmla="*/ 3596818 w 4421199"/>
              <a:gd name="connsiteY3" fmla="*/ 0 h 6572088"/>
              <a:gd name="connsiteX4" fmla="*/ 4420917 w 4421199"/>
              <a:gd name="connsiteY4" fmla="*/ 3259 h 6572088"/>
              <a:gd name="connsiteX5" fmla="*/ 4421162 w 4421199"/>
              <a:gd name="connsiteY5" fmla="*/ 6572088 h 6572088"/>
              <a:gd name="connsiteX6" fmla="*/ 0 w 4421199"/>
              <a:gd name="connsiteY6" fmla="*/ 6571602 h 6572088"/>
              <a:gd name="connsiteX0" fmla="*/ 0 w 4421199"/>
              <a:gd name="connsiteY0" fmla="*/ 6568343 h 6568829"/>
              <a:gd name="connsiteX1" fmla="*/ 2452585 w 4421199"/>
              <a:gd name="connsiteY1" fmla="*/ 199214 h 6568829"/>
              <a:gd name="connsiteX2" fmla="*/ 3429973 w 4421199"/>
              <a:gd name="connsiteY2" fmla="*/ 197472 h 6568829"/>
              <a:gd name="connsiteX3" fmla="*/ 3609518 w 4421199"/>
              <a:gd name="connsiteY3" fmla="*/ 196766 h 6568829"/>
              <a:gd name="connsiteX4" fmla="*/ 4420917 w 4421199"/>
              <a:gd name="connsiteY4" fmla="*/ 0 h 6568829"/>
              <a:gd name="connsiteX5" fmla="*/ 4421162 w 4421199"/>
              <a:gd name="connsiteY5" fmla="*/ 6568829 h 6568829"/>
              <a:gd name="connsiteX6" fmla="*/ 0 w 4421199"/>
              <a:gd name="connsiteY6" fmla="*/ 6568343 h 6568829"/>
              <a:gd name="connsiteX0" fmla="*/ 0 w 4421199"/>
              <a:gd name="connsiteY0" fmla="*/ 6568343 h 6568829"/>
              <a:gd name="connsiteX1" fmla="*/ 2452585 w 4421199"/>
              <a:gd name="connsiteY1" fmla="*/ 199214 h 6568829"/>
              <a:gd name="connsiteX2" fmla="*/ 3429973 w 4421199"/>
              <a:gd name="connsiteY2" fmla="*/ 197472 h 6568829"/>
              <a:gd name="connsiteX3" fmla="*/ 3612693 w 4421199"/>
              <a:gd name="connsiteY3" fmla="*/ 193591 h 6568829"/>
              <a:gd name="connsiteX4" fmla="*/ 4420917 w 4421199"/>
              <a:gd name="connsiteY4" fmla="*/ 0 h 6568829"/>
              <a:gd name="connsiteX5" fmla="*/ 4421162 w 4421199"/>
              <a:gd name="connsiteY5" fmla="*/ 6568829 h 6568829"/>
              <a:gd name="connsiteX6" fmla="*/ 0 w 4421199"/>
              <a:gd name="connsiteY6" fmla="*/ 6568343 h 6568829"/>
              <a:gd name="connsiteX0" fmla="*/ 0 w 4421199"/>
              <a:gd name="connsiteY0" fmla="*/ 6374752 h 6375238"/>
              <a:gd name="connsiteX1" fmla="*/ 2452585 w 4421199"/>
              <a:gd name="connsiteY1" fmla="*/ 5623 h 6375238"/>
              <a:gd name="connsiteX2" fmla="*/ 3429973 w 4421199"/>
              <a:gd name="connsiteY2" fmla="*/ 3881 h 6375238"/>
              <a:gd name="connsiteX3" fmla="*/ 3612693 w 4421199"/>
              <a:gd name="connsiteY3" fmla="*/ 0 h 6375238"/>
              <a:gd name="connsiteX4" fmla="*/ 4420917 w 4421199"/>
              <a:gd name="connsiteY4" fmla="*/ 3259 h 6375238"/>
              <a:gd name="connsiteX5" fmla="*/ 4421162 w 4421199"/>
              <a:gd name="connsiteY5" fmla="*/ 6375238 h 6375238"/>
              <a:gd name="connsiteX6" fmla="*/ 0 w 4421199"/>
              <a:gd name="connsiteY6" fmla="*/ 6374752 h 6375238"/>
              <a:gd name="connsiteX0" fmla="*/ 0 w 4421199"/>
              <a:gd name="connsiteY0" fmla="*/ 6374752 h 6460963"/>
              <a:gd name="connsiteX1" fmla="*/ 2452585 w 4421199"/>
              <a:gd name="connsiteY1" fmla="*/ 5623 h 6460963"/>
              <a:gd name="connsiteX2" fmla="*/ 3429973 w 4421199"/>
              <a:gd name="connsiteY2" fmla="*/ 3881 h 6460963"/>
              <a:gd name="connsiteX3" fmla="*/ 3612693 w 4421199"/>
              <a:gd name="connsiteY3" fmla="*/ 0 h 6460963"/>
              <a:gd name="connsiteX4" fmla="*/ 4420917 w 4421199"/>
              <a:gd name="connsiteY4" fmla="*/ 3259 h 6460963"/>
              <a:gd name="connsiteX5" fmla="*/ 4421162 w 4421199"/>
              <a:gd name="connsiteY5" fmla="*/ 6460963 h 6460963"/>
              <a:gd name="connsiteX6" fmla="*/ 0 w 4421199"/>
              <a:gd name="connsiteY6" fmla="*/ 6374752 h 6460963"/>
              <a:gd name="connsiteX0" fmla="*/ 0 w 4452949"/>
              <a:gd name="connsiteY0" fmla="*/ 6460477 h 6460963"/>
              <a:gd name="connsiteX1" fmla="*/ 2484335 w 4452949"/>
              <a:gd name="connsiteY1" fmla="*/ 5623 h 6460963"/>
              <a:gd name="connsiteX2" fmla="*/ 3461723 w 4452949"/>
              <a:gd name="connsiteY2" fmla="*/ 3881 h 6460963"/>
              <a:gd name="connsiteX3" fmla="*/ 3644443 w 4452949"/>
              <a:gd name="connsiteY3" fmla="*/ 0 h 6460963"/>
              <a:gd name="connsiteX4" fmla="*/ 4452667 w 4452949"/>
              <a:gd name="connsiteY4" fmla="*/ 3259 h 6460963"/>
              <a:gd name="connsiteX5" fmla="*/ 4452912 w 4452949"/>
              <a:gd name="connsiteY5" fmla="*/ 6460963 h 6460963"/>
              <a:gd name="connsiteX6" fmla="*/ 0 w 4452949"/>
              <a:gd name="connsiteY6" fmla="*/ 6460477 h 6460963"/>
              <a:gd name="connsiteX0" fmla="*/ 0 w 5455967"/>
              <a:gd name="connsiteY0" fmla="*/ 6460477 h 6460963"/>
              <a:gd name="connsiteX1" fmla="*/ 2484335 w 5455967"/>
              <a:gd name="connsiteY1" fmla="*/ 5623 h 6460963"/>
              <a:gd name="connsiteX2" fmla="*/ 3461723 w 5455967"/>
              <a:gd name="connsiteY2" fmla="*/ 3881 h 6460963"/>
              <a:gd name="connsiteX3" fmla="*/ 3644443 w 5455967"/>
              <a:gd name="connsiteY3" fmla="*/ 0 h 6460963"/>
              <a:gd name="connsiteX4" fmla="*/ 5455967 w 5455967"/>
              <a:gd name="connsiteY4" fmla="*/ 3259 h 6460963"/>
              <a:gd name="connsiteX5" fmla="*/ 4452912 w 5455967"/>
              <a:gd name="connsiteY5" fmla="*/ 6460963 h 6460963"/>
              <a:gd name="connsiteX6" fmla="*/ 0 w 5455967"/>
              <a:gd name="connsiteY6" fmla="*/ 6460477 h 6460963"/>
              <a:gd name="connsiteX0" fmla="*/ 0 w 5455967"/>
              <a:gd name="connsiteY0" fmla="*/ 6934781 h 6935267"/>
              <a:gd name="connsiteX1" fmla="*/ 2484335 w 5455967"/>
              <a:gd name="connsiteY1" fmla="*/ 479927 h 6935267"/>
              <a:gd name="connsiteX2" fmla="*/ 3644443 w 5455967"/>
              <a:gd name="connsiteY2" fmla="*/ 474304 h 6935267"/>
              <a:gd name="connsiteX3" fmla="*/ 5455967 w 5455967"/>
              <a:gd name="connsiteY3" fmla="*/ 477563 h 6935267"/>
              <a:gd name="connsiteX4" fmla="*/ 4452912 w 5455967"/>
              <a:gd name="connsiteY4" fmla="*/ 6935267 h 6935267"/>
              <a:gd name="connsiteX5" fmla="*/ 0 w 5455967"/>
              <a:gd name="connsiteY5" fmla="*/ 6934781 h 6935267"/>
              <a:gd name="connsiteX0" fmla="*/ 0 w 5455967"/>
              <a:gd name="connsiteY0" fmla="*/ 7263071 h 7263557"/>
              <a:gd name="connsiteX1" fmla="*/ 2484335 w 5455967"/>
              <a:gd name="connsiteY1" fmla="*/ 808217 h 7263557"/>
              <a:gd name="connsiteX2" fmla="*/ 5455967 w 5455967"/>
              <a:gd name="connsiteY2" fmla="*/ 805853 h 7263557"/>
              <a:gd name="connsiteX3" fmla="*/ 4452912 w 5455967"/>
              <a:gd name="connsiteY3" fmla="*/ 7263557 h 7263557"/>
              <a:gd name="connsiteX4" fmla="*/ 0 w 5455967"/>
              <a:gd name="connsiteY4" fmla="*/ 7263071 h 7263557"/>
              <a:gd name="connsiteX0" fmla="*/ 0 w 5455967"/>
              <a:gd name="connsiteY0" fmla="*/ 7261489 h 7261975"/>
              <a:gd name="connsiteX1" fmla="*/ 2484335 w 5455967"/>
              <a:gd name="connsiteY1" fmla="*/ 809810 h 7261975"/>
              <a:gd name="connsiteX2" fmla="*/ 5455967 w 5455967"/>
              <a:gd name="connsiteY2" fmla="*/ 804271 h 7261975"/>
              <a:gd name="connsiteX3" fmla="*/ 4452912 w 5455967"/>
              <a:gd name="connsiteY3" fmla="*/ 7261975 h 7261975"/>
              <a:gd name="connsiteX4" fmla="*/ 0 w 5455967"/>
              <a:gd name="connsiteY4" fmla="*/ 7261489 h 7261975"/>
              <a:gd name="connsiteX0" fmla="*/ 0 w 5455967"/>
              <a:gd name="connsiteY0" fmla="*/ 6933933 h 6934419"/>
              <a:gd name="connsiteX1" fmla="*/ 2484335 w 5455967"/>
              <a:gd name="connsiteY1" fmla="*/ 482254 h 6934419"/>
              <a:gd name="connsiteX2" fmla="*/ 5455967 w 5455967"/>
              <a:gd name="connsiteY2" fmla="*/ 476715 h 6934419"/>
              <a:gd name="connsiteX3" fmla="*/ 4452912 w 5455967"/>
              <a:gd name="connsiteY3" fmla="*/ 6934419 h 6934419"/>
              <a:gd name="connsiteX4" fmla="*/ 0 w 5455967"/>
              <a:gd name="connsiteY4" fmla="*/ 6933933 h 6934419"/>
              <a:gd name="connsiteX0" fmla="*/ 0 w 5455967"/>
              <a:gd name="connsiteY0" fmla="*/ 6457218 h 6457704"/>
              <a:gd name="connsiteX1" fmla="*/ 2484335 w 5455967"/>
              <a:gd name="connsiteY1" fmla="*/ 5539 h 6457704"/>
              <a:gd name="connsiteX2" fmla="*/ 5455967 w 5455967"/>
              <a:gd name="connsiteY2" fmla="*/ 0 h 6457704"/>
              <a:gd name="connsiteX3" fmla="*/ 4452912 w 5455967"/>
              <a:gd name="connsiteY3" fmla="*/ 6457704 h 6457704"/>
              <a:gd name="connsiteX4" fmla="*/ 0 w 5455967"/>
              <a:gd name="connsiteY4" fmla="*/ 6457218 h 6457704"/>
              <a:gd name="connsiteX0" fmla="*/ 0 w 5455967"/>
              <a:gd name="connsiteY0" fmla="*/ 6457218 h 6457704"/>
              <a:gd name="connsiteX1" fmla="*/ 2484335 w 5455967"/>
              <a:gd name="connsiteY1" fmla="*/ 5539 h 6457704"/>
              <a:gd name="connsiteX2" fmla="*/ 5455967 w 5455967"/>
              <a:gd name="connsiteY2" fmla="*/ 0 h 6457704"/>
              <a:gd name="connsiteX3" fmla="*/ 4452912 w 5455967"/>
              <a:gd name="connsiteY3" fmla="*/ 6457704 h 6457704"/>
              <a:gd name="connsiteX4" fmla="*/ 0 w 5455967"/>
              <a:gd name="connsiteY4" fmla="*/ 6457218 h 6457704"/>
              <a:gd name="connsiteX0" fmla="*/ 0 w 5455967"/>
              <a:gd name="connsiteY0" fmla="*/ 6461204 h 6461690"/>
              <a:gd name="connsiteX1" fmla="*/ 2490685 w 5455967"/>
              <a:gd name="connsiteY1" fmla="*/ 0 h 6461690"/>
              <a:gd name="connsiteX2" fmla="*/ 5455967 w 5455967"/>
              <a:gd name="connsiteY2" fmla="*/ 3986 h 6461690"/>
              <a:gd name="connsiteX3" fmla="*/ 4452912 w 5455967"/>
              <a:gd name="connsiteY3" fmla="*/ 6461690 h 6461690"/>
              <a:gd name="connsiteX4" fmla="*/ 0 w 5455967"/>
              <a:gd name="connsiteY4" fmla="*/ 6461204 h 6461690"/>
              <a:gd name="connsiteX0" fmla="*/ 0 w 5455967"/>
              <a:gd name="connsiteY0" fmla="*/ 6457218 h 6457704"/>
              <a:gd name="connsiteX1" fmla="*/ 2484335 w 5455967"/>
              <a:gd name="connsiteY1" fmla="*/ 2364 h 6457704"/>
              <a:gd name="connsiteX2" fmla="*/ 5455967 w 5455967"/>
              <a:gd name="connsiteY2" fmla="*/ 0 h 6457704"/>
              <a:gd name="connsiteX3" fmla="*/ 4452912 w 5455967"/>
              <a:gd name="connsiteY3" fmla="*/ 6457704 h 6457704"/>
              <a:gd name="connsiteX4" fmla="*/ 0 w 5455967"/>
              <a:gd name="connsiteY4" fmla="*/ 6457218 h 6457704"/>
              <a:gd name="connsiteX0" fmla="*/ 0 w 5459142"/>
              <a:gd name="connsiteY0" fmla="*/ 6454854 h 6455340"/>
              <a:gd name="connsiteX1" fmla="*/ 2484335 w 5459142"/>
              <a:gd name="connsiteY1" fmla="*/ 0 h 6455340"/>
              <a:gd name="connsiteX2" fmla="*/ 5459142 w 5459142"/>
              <a:gd name="connsiteY2" fmla="*/ 13511 h 6455340"/>
              <a:gd name="connsiteX3" fmla="*/ 4452912 w 5459142"/>
              <a:gd name="connsiteY3" fmla="*/ 6455340 h 6455340"/>
              <a:gd name="connsiteX4" fmla="*/ 0 w 5459142"/>
              <a:gd name="connsiteY4" fmla="*/ 6454854 h 6455340"/>
              <a:gd name="connsiteX0" fmla="*/ 0 w 5462317"/>
              <a:gd name="connsiteY0" fmla="*/ 6457218 h 6457704"/>
              <a:gd name="connsiteX1" fmla="*/ 2484335 w 5462317"/>
              <a:gd name="connsiteY1" fmla="*/ 2364 h 6457704"/>
              <a:gd name="connsiteX2" fmla="*/ 5462317 w 5462317"/>
              <a:gd name="connsiteY2" fmla="*/ 0 h 6457704"/>
              <a:gd name="connsiteX3" fmla="*/ 4452912 w 5462317"/>
              <a:gd name="connsiteY3" fmla="*/ 6457704 h 6457704"/>
              <a:gd name="connsiteX4" fmla="*/ 0 w 5462317"/>
              <a:gd name="connsiteY4" fmla="*/ 6457218 h 6457704"/>
              <a:gd name="connsiteX0" fmla="*/ 0 w 5462317"/>
              <a:gd name="connsiteY0" fmla="*/ 6457218 h 6457705"/>
              <a:gd name="connsiteX1" fmla="*/ 2484335 w 5462317"/>
              <a:gd name="connsiteY1" fmla="*/ 2364 h 6457705"/>
              <a:gd name="connsiteX2" fmla="*/ 5462317 w 5462317"/>
              <a:gd name="connsiteY2" fmla="*/ 0 h 6457705"/>
              <a:gd name="connsiteX3" fmla="*/ 4452912 w 5462317"/>
              <a:gd name="connsiteY3" fmla="*/ 6457704 h 6457705"/>
              <a:gd name="connsiteX4" fmla="*/ 0 w 5462317"/>
              <a:gd name="connsiteY4" fmla="*/ 6457218 h 6457705"/>
              <a:gd name="connsiteX0" fmla="*/ 0 w 5462317"/>
              <a:gd name="connsiteY0" fmla="*/ 6457218 h 6457218"/>
              <a:gd name="connsiteX1" fmla="*/ 2484335 w 5462317"/>
              <a:gd name="connsiteY1" fmla="*/ 2364 h 6457218"/>
              <a:gd name="connsiteX2" fmla="*/ 5462317 w 5462317"/>
              <a:gd name="connsiteY2" fmla="*/ 0 h 6457218"/>
              <a:gd name="connsiteX3" fmla="*/ 5456212 w 5462317"/>
              <a:gd name="connsiteY3" fmla="*/ 6454529 h 6457218"/>
              <a:gd name="connsiteX4" fmla="*/ 0 w 5462317"/>
              <a:gd name="connsiteY4" fmla="*/ 6457218 h 645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2317" h="6457218">
                <a:moveTo>
                  <a:pt x="0" y="6457218"/>
                </a:moveTo>
                <a:lnTo>
                  <a:pt x="2484335" y="2364"/>
                </a:lnTo>
                <a:cubicBezTo>
                  <a:pt x="2488788" y="2486"/>
                  <a:pt x="5448546" y="435"/>
                  <a:pt x="5462317" y="0"/>
                </a:cubicBezTo>
                <a:cubicBezTo>
                  <a:pt x="5456834" y="3337"/>
                  <a:pt x="5455345" y="6457542"/>
                  <a:pt x="5456212" y="6454529"/>
                </a:cubicBezTo>
                <a:lnTo>
                  <a:pt x="0" y="6457218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latin typeface="Avenir Next" panose="020B0503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5D05C-6286-2146-B57B-3BE21E20A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60686"/>
            <a:ext cx="6172200" cy="593524"/>
          </a:xfrm>
          <a:prstGeom prst="rect">
            <a:avLst/>
          </a:prstGeom>
          <a:noFill/>
        </p:spPr>
        <p:txBody>
          <a:bodyPr lIns="144000" tIns="144000" rIns="144000" bIns="144000" anchor="b">
            <a:sp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938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800">
                <a:latin typeface="Georgia" panose="02040502050405020303" pitchFamily="18" charset="0"/>
              </a:defRPr>
            </a:lvl2pPr>
            <a:lvl3pPr marL="184150" indent="-176213">
              <a:lnSpc>
                <a:spcPct val="120000"/>
              </a:lnSpc>
              <a:spcBef>
                <a:spcPts val="600"/>
              </a:spcBef>
              <a:tabLst/>
              <a:defRPr sz="1400">
                <a:latin typeface="Georgia" panose="02040502050405020303" pitchFamily="18" charset="0"/>
              </a:defRPr>
            </a:lvl3pPr>
            <a:lvl4pPr marL="401638" indent="-177800">
              <a:lnSpc>
                <a:spcPct val="120000"/>
              </a:lnSpc>
              <a:spcBef>
                <a:spcPts val="1200"/>
              </a:spcBef>
              <a:buFont typeface="System Font Regular"/>
              <a:buChar char="–"/>
              <a:tabLst/>
              <a:defRPr sz="1800">
                <a:latin typeface="Georgia" panose="02040502050405020303" pitchFamily="18" charset="0"/>
              </a:defRPr>
            </a:lvl4pPr>
            <a:lvl5pPr marL="679450" indent="-285750">
              <a:lnSpc>
                <a:spcPct val="120000"/>
              </a:lnSpc>
              <a:spcBef>
                <a:spcPts val="1200"/>
              </a:spcBef>
              <a:buSzPct val="70000"/>
              <a:buFont typeface="Courier New" panose="02070309020205020404" pitchFamily="49" charset="0"/>
              <a:buChar char="o"/>
              <a:tabLst/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C49256-BF4F-A44A-84DF-BFF00BA9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0568"/>
          </a:xfrm>
          <a:prstGeom prst="rect">
            <a:avLst/>
          </a:prstGeom>
        </p:spPr>
        <p:txBody>
          <a:bodyPr lIns="144000" anchor="b">
            <a:normAutofit/>
          </a:bodyPr>
          <a:lstStyle>
            <a:lvl1pPr>
              <a:defRPr sz="3200" b="1" spc="30" baseline="0">
                <a:solidFill>
                  <a:srgbClr val="083266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44103F-601D-2343-93CA-0F6BA97909D9}"/>
              </a:ext>
            </a:extLst>
          </p:cNvPr>
          <p:cNvSpPr/>
          <p:nvPr userDrawn="1"/>
        </p:nvSpPr>
        <p:spPr>
          <a:xfrm>
            <a:off x="7506" y="0"/>
            <a:ext cx="12184494" cy="19938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BD90D0-9C6C-0F48-A0CD-E4B55C8F7286}"/>
              </a:ext>
            </a:extLst>
          </p:cNvPr>
          <p:cNvSpPr/>
          <p:nvPr userDrawn="1"/>
        </p:nvSpPr>
        <p:spPr>
          <a:xfrm>
            <a:off x="7506" y="6658620"/>
            <a:ext cx="12184494" cy="199380"/>
          </a:xfrm>
          <a:prstGeom prst="rect">
            <a:avLst/>
          </a:prstGeom>
          <a:solidFill>
            <a:srgbClr val="29C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EF0EDE7-69A7-3B40-85A0-49A734C4C6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3030538"/>
            <a:ext cx="777875" cy="777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Avenir Next" panose="020B0503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BAD5D3E0-2B70-3B43-AEBE-1750FDA38B3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200" y="4066704"/>
            <a:ext cx="777875" cy="777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Avenir Next" panose="020B0503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D026AECB-C4B2-7040-9340-113AEAA36D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00" y="5102870"/>
            <a:ext cx="777875" cy="7778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Avenir Next" panose="020B0503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78A879-FAC3-5849-BC7A-AD24C4C559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828800" y="3030538"/>
            <a:ext cx="4906963" cy="7778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400"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746D2E5F-D751-E145-8250-E56720B88EB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828799" y="4066704"/>
            <a:ext cx="4906963" cy="7778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400"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31E950D6-BA52-FF4D-B1E6-9DC45B335D6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828798" y="5102870"/>
            <a:ext cx="4906963" cy="7778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400"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latin typeface="Georgia" panose="02040502050405020303" pitchFamily="18" charset="0"/>
              </a:defRPr>
            </a:lvl2pPr>
            <a:lvl3pPr>
              <a:defRPr sz="1800">
                <a:latin typeface="Georgia" panose="02040502050405020303" pitchFamily="18" charset="0"/>
              </a:defRPr>
            </a:lvl3pPr>
            <a:lvl4pPr>
              <a:defRPr sz="1800">
                <a:latin typeface="Georgia" panose="02040502050405020303" pitchFamily="18" charset="0"/>
              </a:defRPr>
            </a:lvl4pPr>
            <a:lvl5pPr>
              <a:defRPr sz="18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355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1A42D7-5F11-C54D-ADD0-39AE70C2337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C00F04-5839-4B2A-B312-63570BC274E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 flipH="1">
            <a:off x="-2" y="2352040"/>
            <a:ext cx="8930642" cy="1925320"/>
          </a:xfrm>
          <a:custGeom>
            <a:avLst/>
            <a:gdLst>
              <a:gd name="connsiteX0" fmla="*/ 0 w 4898111"/>
              <a:gd name="connsiteY0" fmla="*/ 0 h 1160585"/>
              <a:gd name="connsiteX1" fmla="*/ 4898111 w 4898111"/>
              <a:gd name="connsiteY1" fmla="*/ 0 h 1160585"/>
              <a:gd name="connsiteX2" fmla="*/ 4898111 w 4898111"/>
              <a:gd name="connsiteY2" fmla="*/ 1160585 h 1160585"/>
              <a:gd name="connsiteX3" fmla="*/ 0 w 4898111"/>
              <a:gd name="connsiteY3" fmla="*/ 1160585 h 1160585"/>
              <a:gd name="connsiteX4" fmla="*/ 0 w 4898111"/>
              <a:gd name="connsiteY4" fmla="*/ 0 h 1160585"/>
              <a:gd name="connsiteX0" fmla="*/ 413239 w 4898111"/>
              <a:gd name="connsiteY0" fmla="*/ 0 h 1169378"/>
              <a:gd name="connsiteX1" fmla="*/ 4898111 w 4898111"/>
              <a:gd name="connsiteY1" fmla="*/ 8793 h 1169378"/>
              <a:gd name="connsiteX2" fmla="*/ 4898111 w 4898111"/>
              <a:gd name="connsiteY2" fmla="*/ 1169378 h 1169378"/>
              <a:gd name="connsiteX3" fmla="*/ 0 w 4898111"/>
              <a:gd name="connsiteY3" fmla="*/ 1169378 h 1169378"/>
              <a:gd name="connsiteX4" fmla="*/ 413239 w 4898111"/>
              <a:gd name="connsiteY4" fmla="*/ 0 h 116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111" h="1169378">
                <a:moveTo>
                  <a:pt x="413239" y="0"/>
                </a:moveTo>
                <a:lnTo>
                  <a:pt x="4898111" y="8793"/>
                </a:lnTo>
                <a:lnTo>
                  <a:pt x="4898111" y="1169378"/>
                </a:lnTo>
                <a:lnTo>
                  <a:pt x="0" y="1169378"/>
                </a:lnTo>
                <a:lnTo>
                  <a:pt x="413239" y="0"/>
                </a:lnTo>
                <a:close/>
              </a:path>
            </a:pathLst>
          </a:custGeom>
          <a:solidFill>
            <a:srgbClr val="083266"/>
          </a:solidFill>
        </p:spPr>
        <p:txBody>
          <a:bodyPr wrap="square" lIns="144000" tIns="144000" rIns="144000" bIns="144000" anchor="ctr" anchorCtr="0">
            <a:normAutofit/>
          </a:bodyPr>
          <a:lstStyle>
            <a:lvl1pPr marL="446088" indent="0">
              <a:lnSpc>
                <a:spcPct val="100000"/>
              </a:lnSpc>
              <a:buNone/>
              <a:tabLst/>
              <a:defRPr sz="4000" b="1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227013" indent="131763">
              <a:lnSpc>
                <a:spcPct val="120000"/>
              </a:lnSpc>
              <a:spcBef>
                <a:spcPts val="300"/>
              </a:spcBef>
              <a:buNone/>
              <a:tabLst/>
              <a:defRPr sz="1400" b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184150" indent="-176213">
              <a:lnSpc>
                <a:spcPct val="120000"/>
              </a:lnSpc>
              <a:spcBef>
                <a:spcPts val="600"/>
              </a:spcBef>
              <a:tabLst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 marL="401638" indent="-177800">
              <a:lnSpc>
                <a:spcPct val="120000"/>
              </a:lnSpc>
              <a:spcBef>
                <a:spcPts val="600"/>
              </a:spcBef>
              <a:buFont typeface="System Font Regular"/>
              <a:buChar char="–"/>
              <a:tabLst/>
              <a:defRPr sz="1400">
                <a:solidFill>
                  <a:schemeClr val="bg1"/>
                </a:solidFill>
                <a:latin typeface="Georgia" panose="02040502050405020303" pitchFamily="18" charset="0"/>
              </a:defRPr>
            </a:lvl4pPr>
          </a:lstStyle>
          <a:p>
            <a:pPr lvl="0"/>
            <a:r>
              <a:rPr lang="en-US"/>
              <a:t>Section 1: Section Start here</a:t>
            </a:r>
          </a:p>
        </p:txBody>
      </p:sp>
    </p:spTree>
    <p:extLst>
      <p:ext uri="{BB962C8B-B14F-4D97-AF65-F5344CB8AC3E}">
        <p14:creationId xmlns:p14="http://schemas.microsoft.com/office/powerpoint/2010/main" val="55708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itle and Content">
  <p:cSld name="Basic 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838200" y="226768"/>
            <a:ext cx="10515600" cy="106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3200"/>
              <a:buFont typeface="Avenir"/>
              <a:buNone/>
              <a:defRPr sz="3200" b="1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/>
          <p:nvPr/>
        </p:nvSpPr>
        <p:spPr>
          <a:xfrm>
            <a:off x="0" y="-5148"/>
            <a:ext cx="12192000" cy="231916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5"/>
          <p:cNvSpPr/>
          <p:nvPr/>
        </p:nvSpPr>
        <p:spPr>
          <a:xfrm>
            <a:off x="7506" y="6658620"/>
            <a:ext cx="12184494" cy="199380"/>
          </a:xfrm>
          <a:prstGeom prst="rect">
            <a:avLst/>
          </a:prstGeom>
          <a:solidFill>
            <a:srgbClr val="29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440071"/>
            <a:ext cx="10515600" cy="46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C3EC"/>
              </a:buClr>
              <a:buSzPts val="2000"/>
              <a:buNone/>
              <a:defRPr sz="2000" b="1">
                <a:solidFill>
                  <a:srgbClr val="29C3E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Char char="o"/>
              <a:defRPr/>
            </a:lvl3pPr>
            <a:lvl4pPr marL="1828800" lvl="3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body" idx="2"/>
          </p:nvPr>
        </p:nvSpPr>
        <p:spPr>
          <a:xfrm>
            <a:off x="838200" y="2144334"/>
            <a:ext cx="10515600" cy="4130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ourier New"/>
              <a:buChar char="o"/>
              <a:defRPr sz="1800"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TR"/>
              <a:buChar char="–"/>
              <a:defRPr sz="1800"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NTR"/>
              <a:buChar char="&gt;"/>
              <a:defRPr sz="1800"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ontent">
  <p:cSld name="Quote with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>
            <a:spLocks noGrp="1"/>
          </p:cNvSpPr>
          <p:nvPr>
            <p:ph type="pic" idx="2"/>
          </p:nvPr>
        </p:nvSpPr>
        <p:spPr>
          <a:xfrm>
            <a:off x="6096000" y="860611"/>
            <a:ext cx="5265306" cy="2796989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3"/>
          <p:cNvSpPr txBox="1">
            <a:spLocks noGrp="1"/>
          </p:cNvSpPr>
          <p:nvPr>
            <p:ph type="subTitle" idx="1"/>
          </p:nvPr>
        </p:nvSpPr>
        <p:spPr>
          <a:xfrm>
            <a:off x="663547" y="4152452"/>
            <a:ext cx="10697759" cy="202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216000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body" idx="3"/>
          </p:nvPr>
        </p:nvSpPr>
        <p:spPr>
          <a:xfrm>
            <a:off x="663546" y="860610"/>
            <a:ext cx="4876641" cy="2796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83266"/>
              </a:buClr>
              <a:buSzPts val="2800"/>
              <a:buNone/>
              <a:defRPr sz="2800" b="0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83266"/>
              </a:buClr>
              <a:buSzPts val="1600"/>
              <a:buNone/>
              <a:defRPr sz="1600" b="1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Char char="o"/>
              <a:defRPr/>
            </a:lvl3pPr>
            <a:lvl4pPr marL="1828800" lvl="3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/>
          <p:nvPr/>
        </p:nvSpPr>
        <p:spPr>
          <a:xfrm>
            <a:off x="0" y="0"/>
            <a:ext cx="12192000" cy="19938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7506" y="6658620"/>
            <a:ext cx="12184494" cy="199380"/>
          </a:xfrm>
          <a:prstGeom prst="rect">
            <a:avLst/>
          </a:prstGeom>
          <a:solidFill>
            <a:srgbClr val="29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Quote">
  <p:cSld name="Content with Quot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>
            <a:spLocks noGrp="1"/>
          </p:cNvSpPr>
          <p:nvPr>
            <p:ph type="pic" idx="2"/>
          </p:nvPr>
        </p:nvSpPr>
        <p:spPr>
          <a:xfrm>
            <a:off x="0" y="199380"/>
            <a:ext cx="12192000" cy="322962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24"/>
          <p:cNvSpPr txBox="1">
            <a:spLocks noGrp="1"/>
          </p:cNvSpPr>
          <p:nvPr>
            <p:ph type="ctrTitle"/>
          </p:nvPr>
        </p:nvSpPr>
        <p:spPr>
          <a:xfrm>
            <a:off x="0" y="2336772"/>
            <a:ext cx="9964199" cy="10922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82797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2600"/>
              <a:buFont typeface="Avenir"/>
              <a:buNone/>
              <a:defRPr sz="2600" b="1" i="0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subTitle" idx="1"/>
          </p:nvPr>
        </p:nvSpPr>
        <p:spPr>
          <a:xfrm>
            <a:off x="663547" y="3700631"/>
            <a:ext cx="7436961" cy="248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45700" rIns="216000" bIns="45700" anchor="t" anchorCtr="0">
            <a:noAutofit/>
          </a:bodyPr>
          <a:lstStyle>
            <a:lvl1pPr lv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93" name="Google Shape;93;p24"/>
          <p:cNvCxnSpPr/>
          <p:nvPr/>
        </p:nvCxnSpPr>
        <p:spPr>
          <a:xfrm>
            <a:off x="8520056" y="3700631"/>
            <a:ext cx="0" cy="3157369"/>
          </a:xfrm>
          <a:prstGeom prst="straightConnector1">
            <a:avLst/>
          </a:prstGeom>
          <a:noFill/>
          <a:ln w="31750" cap="flat" cmpd="sng">
            <a:solidFill>
              <a:srgbClr val="29C3E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4" name="Google Shape;94;p24"/>
          <p:cNvSpPr txBox="1">
            <a:spLocks noGrp="1"/>
          </p:cNvSpPr>
          <p:nvPr>
            <p:ph type="body" idx="3"/>
          </p:nvPr>
        </p:nvSpPr>
        <p:spPr>
          <a:xfrm>
            <a:off x="8928100" y="3700463"/>
            <a:ext cx="2872836" cy="2481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83266"/>
              </a:buClr>
              <a:buSzPts val="1400"/>
              <a:buNone/>
              <a:defRPr sz="1400" b="1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rgbClr val="083266"/>
              </a:buClr>
              <a:buSzPts val="1400"/>
              <a:buNone/>
              <a:defRPr sz="1400" b="0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Char char="o"/>
              <a:defRPr/>
            </a:lvl3pPr>
            <a:lvl4pPr marL="1828800" lvl="3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/>
          <p:nvPr/>
        </p:nvSpPr>
        <p:spPr>
          <a:xfrm>
            <a:off x="0" y="0"/>
            <a:ext cx="12192000" cy="19938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4"/>
          <p:cNvSpPr/>
          <p:nvPr/>
        </p:nvSpPr>
        <p:spPr>
          <a:xfrm>
            <a:off x="7506" y="6658620"/>
            <a:ext cx="12184494" cy="199380"/>
          </a:xfrm>
          <a:prstGeom prst="rect">
            <a:avLst/>
          </a:prstGeom>
          <a:solidFill>
            <a:srgbClr val="29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Callout Slide 1">
  <p:cSld name="Quote/Callout Slide 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0" y="4782757"/>
            <a:ext cx="12192000" cy="889402"/>
          </a:xfrm>
          <a:prstGeom prst="rect">
            <a:avLst/>
          </a:prstGeom>
          <a:solidFill>
            <a:srgbClr val="083266">
              <a:alpha val="84313"/>
            </a:srgbClr>
          </a:solidFill>
          <a:ln>
            <a:noFill/>
          </a:ln>
        </p:spPr>
        <p:txBody>
          <a:bodyPr spcFirstLastPara="1" wrap="square" lIns="827975" tIns="288000" rIns="720000" bIns="28800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None/>
              <a:defRPr sz="2000" b="1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-2">
  <p:cSld name="quote-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" name="Google Shape;102;p26"/>
          <p:cNvCxnSpPr/>
          <p:nvPr/>
        </p:nvCxnSpPr>
        <p:spPr>
          <a:xfrm rot="10800000" flipH="1">
            <a:off x="834606" y="811090"/>
            <a:ext cx="564518" cy="147491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1777971" y="984435"/>
            <a:ext cx="7156479" cy="309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l">
              <a:lnSpc>
                <a:spcPct val="120000"/>
              </a:lnSpc>
              <a:spcBef>
                <a:spcPts val="17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Char char="o"/>
              <a:defRPr/>
            </a:lvl3pPr>
            <a:lvl4pPr marL="1828800" lvl="3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Callout Slide 2">
  <p:cSld name="Quote/Callout Slide 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>
            <a:spLocks noGrp="1"/>
          </p:cNvSpPr>
          <p:nvPr>
            <p:ph type="pic" idx="2"/>
          </p:nvPr>
        </p:nvSpPr>
        <p:spPr>
          <a:xfrm>
            <a:off x="0" y="635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27"/>
          <p:cNvSpPr txBox="1">
            <a:spLocks noGrp="1"/>
          </p:cNvSpPr>
          <p:nvPr>
            <p:ph type="ctrTitle"/>
          </p:nvPr>
        </p:nvSpPr>
        <p:spPr>
          <a:xfrm>
            <a:off x="0" y="4850780"/>
            <a:ext cx="12192000" cy="2000560"/>
          </a:xfrm>
          <a:prstGeom prst="rect">
            <a:avLst/>
          </a:prstGeom>
          <a:solidFill>
            <a:srgbClr val="083266">
              <a:alpha val="84313"/>
            </a:srgbClr>
          </a:solidFill>
          <a:ln>
            <a:noFill/>
          </a:ln>
        </p:spPr>
        <p:txBody>
          <a:bodyPr spcFirstLastPara="1" wrap="square" lIns="360000" tIns="288000" rIns="8460000" bIns="2880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None/>
              <a:defRPr sz="20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4572318" y="4850780"/>
            <a:ext cx="7619682" cy="2000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6800" rIns="1080000" bIns="45700" anchor="ctr" anchorCtr="0">
            <a:norm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60"/>
              <a:buChar char="o"/>
              <a:def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Char char="&gt;"/>
              <a:def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3"/>
          </p:nvPr>
        </p:nvSpPr>
        <p:spPr>
          <a:xfrm>
            <a:off x="4506412" y="5149060"/>
            <a:ext cx="18000" cy="1404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0861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Char char="o"/>
              <a:defRPr/>
            </a:lvl3pPr>
            <a:lvl4pPr marL="1828800" lvl="3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>
            <a:spLocks noGrp="1"/>
          </p:cNvSpPr>
          <p:nvPr>
            <p:ph type="pic" idx="2"/>
          </p:nvPr>
        </p:nvSpPr>
        <p:spPr>
          <a:xfrm>
            <a:off x="0" y="-5562"/>
            <a:ext cx="7413122" cy="6871446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8"/>
          <p:cNvSpPr/>
          <p:nvPr/>
        </p:nvSpPr>
        <p:spPr>
          <a:xfrm>
            <a:off x="4794538" y="0"/>
            <a:ext cx="7406862" cy="6865882"/>
          </a:xfrm>
          <a:custGeom>
            <a:avLst/>
            <a:gdLst/>
            <a:ahLst/>
            <a:cxnLst/>
            <a:rect l="l" t="t" r="r" b="b"/>
            <a:pathLst>
              <a:path w="7406862" h="6865883" extrusionOk="0">
                <a:moveTo>
                  <a:pt x="2584938" y="0"/>
                </a:moveTo>
                <a:lnTo>
                  <a:pt x="7405346" y="7882"/>
                </a:lnTo>
                <a:cubicBezTo>
                  <a:pt x="7410601" y="2301765"/>
                  <a:pt x="7400091" y="4572000"/>
                  <a:pt x="7405346" y="6865883"/>
                </a:cubicBezTo>
                <a:lnTo>
                  <a:pt x="0" y="6858000"/>
                </a:lnTo>
                <a:lnTo>
                  <a:pt x="2584938" y="0"/>
                </a:lnTo>
                <a:close/>
              </a:path>
            </a:pathLst>
          </a:cu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7413121" y="544605"/>
            <a:ext cx="4016877" cy="463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lvl="1" indent="-22860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0861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60"/>
              <a:buChar char="o"/>
              <a:def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429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4290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Char char="&gt;"/>
              <a:defRPr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type="picTx">
  <p:cSld name="PICTURE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>
            <a:spLocks noGrp="1"/>
          </p:cNvSpPr>
          <p:nvPr>
            <p:ph type="title"/>
          </p:nvPr>
        </p:nvSpPr>
        <p:spPr>
          <a:xfrm>
            <a:off x="839788" y="720762"/>
            <a:ext cx="4926311" cy="195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3200"/>
              <a:buFont typeface="Avenir"/>
              <a:buNone/>
              <a:defRPr sz="3200" b="1">
                <a:solidFill>
                  <a:srgbClr val="08326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9"/>
          <p:cNvSpPr>
            <a:spLocks noGrp="1"/>
          </p:cNvSpPr>
          <p:nvPr>
            <p:ph type="pic" idx="2"/>
          </p:nvPr>
        </p:nvSpPr>
        <p:spPr>
          <a:xfrm>
            <a:off x="6540650" y="720763"/>
            <a:ext cx="4814738" cy="5140288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9"/>
          <p:cNvSpPr txBox="1">
            <a:spLocks noGrp="1"/>
          </p:cNvSpPr>
          <p:nvPr>
            <p:ph type="body" idx="1"/>
          </p:nvPr>
        </p:nvSpPr>
        <p:spPr>
          <a:xfrm>
            <a:off x="836612" y="2936838"/>
            <a:ext cx="4926311" cy="292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84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7" name="Google Shape;117;p29"/>
          <p:cNvSpPr/>
          <p:nvPr/>
        </p:nvSpPr>
        <p:spPr>
          <a:xfrm>
            <a:off x="7506" y="0"/>
            <a:ext cx="12184494" cy="199380"/>
          </a:xfrm>
          <a:prstGeom prst="rect">
            <a:avLst/>
          </a:prstGeom>
          <a:solidFill>
            <a:srgbClr val="0832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9"/>
          <p:cNvSpPr/>
          <p:nvPr/>
        </p:nvSpPr>
        <p:spPr>
          <a:xfrm>
            <a:off x="7506" y="6658620"/>
            <a:ext cx="12184494" cy="199380"/>
          </a:xfrm>
          <a:prstGeom prst="rect">
            <a:avLst/>
          </a:prstGeom>
          <a:solidFill>
            <a:srgbClr val="29C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0861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&gt;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"/>
          <p:cNvSpPr txBox="1">
            <a:spLocks noGrp="1"/>
          </p:cNvSpPr>
          <p:nvPr>
            <p:ph type="title"/>
          </p:nvPr>
        </p:nvSpPr>
        <p:spPr>
          <a:xfrm>
            <a:off x="838200" y="1783922"/>
            <a:ext cx="10515600" cy="2162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venir"/>
              <a:buNone/>
            </a:pPr>
            <a:r>
              <a:rPr lang="en-US">
                <a:latin typeface="Avenir"/>
                <a:ea typeface="Avenir"/>
                <a:cs typeface="Avenir"/>
                <a:sym typeface="Avenir"/>
              </a:rPr>
              <a:t>KUSUM </a:t>
            </a:r>
            <a:r>
              <a:rPr lang="en-US"/>
              <a:t>Assistance</a:t>
            </a:r>
            <a:r>
              <a:rPr lang="en-US">
                <a:latin typeface="Avenir"/>
                <a:ea typeface="Avenir"/>
                <a:cs typeface="Avenir"/>
                <a:sym typeface="Avenir"/>
              </a:rPr>
              <a:t> project:</a:t>
            </a:r>
            <a:br>
              <a:rPr lang="en-US">
                <a:latin typeface="Avenir"/>
                <a:ea typeface="Avenir"/>
                <a:cs typeface="Avenir"/>
                <a:sym typeface="Avenir"/>
              </a:rPr>
            </a:br>
            <a:r>
              <a:rPr lang="en-US" sz="3500" b="0">
                <a:extLst>
                  <a:ext uri="http://customooxmlschemas.google.com/">
              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textRoundtripDataId="0"/>
                  </a:ext>
                </a:extLst>
              </a:rPr>
              <a:t>Planning for guidebook on PM-KUSUM component A and component C (feeder-level solarization)</a:t>
            </a:r>
            <a:endParaRPr lang="en-US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9" name="Google Shape;139;p1"/>
          <p:cNvSpPr txBox="1">
            <a:spLocks noGrp="1"/>
          </p:cNvSpPr>
          <p:nvPr>
            <p:ph type="body" idx="1"/>
          </p:nvPr>
        </p:nvSpPr>
        <p:spPr>
          <a:xfrm>
            <a:off x="838200" y="5513039"/>
            <a:ext cx="5353729" cy="808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Presenter: </a:t>
            </a:r>
            <a:r>
              <a:rPr lang="en-US" dirty="0"/>
              <a:t>Siddharth Goel</a:t>
            </a:r>
            <a:endParaRPr dirty="0"/>
          </a:p>
          <a:p>
            <a:pPr marL="0" indent="0"/>
            <a:r>
              <a:rPr lang="en-US" dirty="0">
                <a:latin typeface="Avenir"/>
                <a:ea typeface="Avenir"/>
                <a:cs typeface="Avenir"/>
                <a:sym typeface="Avenir"/>
              </a:rPr>
              <a:t>Date: </a:t>
            </a:r>
            <a:r>
              <a:rPr lang="en-US" dirty="0"/>
              <a:t>April 22, 2022</a:t>
            </a:r>
            <a:endParaRPr dirty="0"/>
          </a:p>
        </p:txBody>
      </p:sp>
      <p:pic>
        <p:nvPicPr>
          <p:cNvPr id="3" name="Picture 2" descr="A field of plants with building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8A871DF-C024-428B-86B6-C1967BF10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70" b="25329"/>
          <a:stretch/>
        </p:blipFill>
        <p:spPr>
          <a:xfrm>
            <a:off x="0" y="193041"/>
            <a:ext cx="12184380" cy="50038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4F8362B-76AC-4376-8692-5E0872B1A395}"/>
              </a:ext>
            </a:extLst>
          </p:cNvPr>
          <p:cNvSpPr txBox="1">
            <a:spLocks/>
          </p:cNvSpPr>
          <p:nvPr/>
        </p:nvSpPr>
        <p:spPr>
          <a:xfrm>
            <a:off x="172654" y="1205166"/>
            <a:ext cx="11848110" cy="706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venir"/>
              <a:buNone/>
              <a:defRPr sz="48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latin typeface="+mj-lt"/>
              </a:rPr>
              <a:t>Guidebook for state-level policymakers on PM-KUSUM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DA89A-3E43-4AE0-8378-371377345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65" y="69143"/>
            <a:ext cx="11158591" cy="1064180"/>
          </a:xfrm>
        </p:spPr>
        <p:txBody>
          <a:bodyPr/>
          <a:lstStyle/>
          <a:p>
            <a:r>
              <a:rPr lang="en-IN" dirty="0"/>
              <a:t>PM-KUSUM can be an effective tool to target subsidies</a:t>
            </a:r>
          </a:p>
        </p:txBody>
      </p:sp>
      <p:pic>
        <p:nvPicPr>
          <p:cNvPr id="1026" name="Picture 2" descr="Agriculture received three fourth of the total subsidy support in FY 2020">
            <a:extLst>
              <a:ext uri="{FF2B5EF4-FFF2-40B4-BE49-F238E27FC236}">
                <a16:creationId xmlns:a16="http://schemas.microsoft.com/office/drawing/2014/main" id="{9FA68B2E-4F4A-4122-BA71-5318A7ED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9182"/>
            <a:ext cx="5134930" cy="459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4461E8-084C-4644-9664-775FB9ACEA7F}"/>
              </a:ext>
            </a:extLst>
          </p:cNvPr>
          <p:cNvSpPr txBox="1"/>
          <p:nvPr/>
        </p:nvSpPr>
        <p:spPr>
          <a:xfrm>
            <a:off x="1191584" y="6309114"/>
            <a:ext cx="6524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Source: https://www.ceew.in/publications/unpacking-indias-electricity-subsidies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0F545-3FB4-B94D-A301-D29C72497E79}"/>
              </a:ext>
            </a:extLst>
          </p:cNvPr>
          <p:cNvSpPr/>
          <p:nvPr/>
        </p:nvSpPr>
        <p:spPr>
          <a:xfrm>
            <a:off x="7082777" y="1200495"/>
            <a:ext cx="4054567" cy="85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(%) of total electricity subsidies received by different </a:t>
            </a:r>
            <a:r>
              <a:rPr lang="en-US" sz="1600" b="1" u="sng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wealth quintiles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9E333B1-C1E0-4962-A972-706DB6068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0476517"/>
              </p:ext>
            </p:extLst>
          </p:nvPr>
        </p:nvGraphicFramePr>
        <p:xfrm>
          <a:off x="6924801" y="2166358"/>
          <a:ext cx="4345950" cy="4008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1504777-CB14-4B20-B1D8-55BBC5C04C9F}"/>
              </a:ext>
            </a:extLst>
          </p:cNvPr>
          <p:cNvSpPr txBox="1"/>
          <p:nvPr/>
        </p:nvSpPr>
        <p:spPr>
          <a:xfrm>
            <a:off x="7079659" y="6309113"/>
            <a:ext cx="6524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Source: Upcoming IISD paper on subsidy targeting in Haryana</a:t>
            </a:r>
          </a:p>
        </p:txBody>
      </p:sp>
    </p:spTree>
    <p:extLst>
      <p:ext uri="{BB962C8B-B14F-4D97-AF65-F5344CB8AC3E}">
        <p14:creationId xmlns:p14="http://schemas.microsoft.com/office/powerpoint/2010/main" val="2012281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A5E9ADA1-89D2-4847-9D2D-783C4A39522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08920-5455-4893-9B6A-9CB59CF4808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 flipH="1">
            <a:off x="0" y="4789713"/>
            <a:ext cx="8995954" cy="2068286"/>
          </a:xfrm>
          <a:solidFill>
            <a:srgbClr val="083266">
              <a:alpha val="85000"/>
            </a:srgbClr>
          </a:solidFill>
        </p:spPr>
        <p:txBody>
          <a:bodyPr>
            <a:normAutofit/>
          </a:bodyPr>
          <a:lstStyle/>
          <a:p>
            <a:pPr marL="445770"/>
            <a:r>
              <a:rPr lang="en-US" dirty="0">
                <a:latin typeface="Avenir Next LT Pro"/>
              </a:rPr>
              <a:t>Thank You! </a:t>
            </a:r>
          </a:p>
          <a:p>
            <a:pPr marL="445770"/>
            <a:r>
              <a:rPr lang="en-US" sz="1600" dirty="0">
                <a:latin typeface="Avenir Next LT Pro"/>
              </a:rPr>
              <a:t>Contact: sgoel@iisd.org          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859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726D-5868-42A1-84C9-155827AE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046"/>
            <a:ext cx="10515600" cy="1064180"/>
          </a:xfrm>
        </p:spPr>
        <p:txBody>
          <a:bodyPr/>
          <a:lstStyle/>
          <a:p>
            <a:r>
              <a:rPr lang="en-CA"/>
              <a:t>Project consortium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64407-715F-445C-95DF-1DE50E2D1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48" y="3242950"/>
            <a:ext cx="3048000" cy="1504950"/>
          </a:xfrm>
          <a:prstGeom prst="rect">
            <a:avLst/>
          </a:prstGeom>
        </p:spPr>
      </p:pic>
      <p:pic>
        <p:nvPicPr>
          <p:cNvPr id="6" name="Picture 2" descr="Home">
            <a:extLst>
              <a:ext uri="{FF2B5EF4-FFF2-40B4-BE49-F238E27FC236}">
                <a16:creationId xmlns:a16="http://schemas.microsoft.com/office/drawing/2014/main" id="{CEC2E41D-72FC-4F90-B737-74E3B4AF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55" y="5230528"/>
            <a:ext cx="276225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eutsche Gesellschaft für Internationale Zusammenarbeit (GIZ) GmbH ...">
            <a:extLst>
              <a:ext uri="{FF2B5EF4-FFF2-40B4-BE49-F238E27FC236}">
                <a16:creationId xmlns:a16="http://schemas.microsoft.com/office/drawing/2014/main" id="{90D917D7-9839-41B5-A9F9-BA5BDE02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48" y="1459009"/>
            <a:ext cx="50292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UTS International Logo">
            <a:extLst>
              <a:ext uri="{FF2B5EF4-FFF2-40B4-BE49-F238E27FC236}">
                <a16:creationId xmlns:a16="http://schemas.microsoft.com/office/drawing/2014/main" id="{656AF87B-04E6-430F-BFDC-BF6D0EDE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735" y="3507515"/>
            <a:ext cx="1943437" cy="9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Google Shape;146;g1173b1d5bf1_0_0">
            <a:extLst>
              <a:ext uri="{FF2B5EF4-FFF2-40B4-BE49-F238E27FC236}">
                <a16:creationId xmlns:a16="http://schemas.microsoft.com/office/drawing/2014/main" id="{FB9B0594-B92F-4379-B905-62DFE3CAFBFA}"/>
              </a:ext>
            </a:extLst>
          </p:cNvPr>
          <p:cNvCxnSpPr/>
          <p:nvPr/>
        </p:nvCxnSpPr>
        <p:spPr>
          <a:xfrm>
            <a:off x="838200" y="1326685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29C3E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4CCC0FE-C923-4112-96A5-3C7F1D7A9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767" y="4982879"/>
            <a:ext cx="16478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726D-5868-42A1-84C9-155827AE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046"/>
            <a:ext cx="10515600" cy="1064180"/>
          </a:xfrm>
        </p:spPr>
        <p:txBody>
          <a:bodyPr/>
          <a:lstStyle/>
          <a:p>
            <a:r>
              <a:rPr lang="en-CA" dirty="0"/>
              <a:t>Guidebook on PM-KUSUM</a:t>
            </a:r>
          </a:p>
        </p:txBody>
      </p:sp>
      <p:cxnSp>
        <p:nvCxnSpPr>
          <p:cNvPr id="9" name="Google Shape;146;g1173b1d5bf1_0_0">
            <a:extLst>
              <a:ext uri="{FF2B5EF4-FFF2-40B4-BE49-F238E27FC236}">
                <a16:creationId xmlns:a16="http://schemas.microsoft.com/office/drawing/2014/main" id="{FB9B0594-B92F-4379-B905-62DFE3CAFBFA}"/>
              </a:ext>
            </a:extLst>
          </p:cNvPr>
          <p:cNvCxnSpPr/>
          <p:nvPr/>
        </p:nvCxnSpPr>
        <p:spPr>
          <a:xfrm>
            <a:off x="838200" y="1326685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29C3E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D2671D-F443-4753-85A7-78B67985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161" y="1991705"/>
            <a:ext cx="2683294" cy="378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0C538E-F6EC-48F2-B83D-2C5E105697D3}"/>
              </a:ext>
            </a:extLst>
          </p:cNvPr>
          <p:cNvSpPr/>
          <p:nvPr/>
        </p:nvSpPr>
        <p:spPr>
          <a:xfrm>
            <a:off x="838200" y="1468355"/>
            <a:ext cx="5034280" cy="340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CA" sz="2000" b="1" kern="1200" dirty="0">
                <a:solidFill>
                  <a:srgbClr val="29C3EC"/>
                </a:solidFill>
                <a:latin typeface="Avenir"/>
              </a:rPr>
              <a:t>Phase- I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21D457-40FC-4BA2-A639-452ACA705489}"/>
              </a:ext>
            </a:extLst>
          </p:cNvPr>
          <p:cNvCxnSpPr>
            <a:cxnSpLocks/>
          </p:cNvCxnSpPr>
          <p:nvPr/>
        </p:nvCxnSpPr>
        <p:spPr>
          <a:xfrm>
            <a:off x="6096000" y="1566886"/>
            <a:ext cx="0" cy="4829319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212F9C-10DD-41C3-BFCB-9AEDA6F9BC90}"/>
              </a:ext>
            </a:extLst>
          </p:cNvPr>
          <p:cNvSpPr/>
          <p:nvPr/>
        </p:nvSpPr>
        <p:spPr>
          <a:xfrm>
            <a:off x="744389" y="2008885"/>
            <a:ext cx="1658762" cy="3782474"/>
          </a:xfrm>
          <a:prstGeom prst="rect">
            <a:avLst/>
          </a:prstGeom>
          <a:solidFill>
            <a:srgbClr val="E0F4F9"/>
          </a:solidFill>
          <a:ln>
            <a:solidFill>
              <a:srgbClr val="E0F4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sz="1900" b="1" dirty="0">
                <a:solidFill>
                  <a:srgbClr val="083266"/>
                </a:solidFill>
                <a:latin typeface="Avenir Next LT Pro" panose="020B0504020202020204" pitchFamily="34" charset="0"/>
              </a:rPr>
              <a:t>Solar pumps</a:t>
            </a:r>
          </a:p>
          <a:p>
            <a:endParaRPr lang="en-CA" dirty="0">
              <a:solidFill>
                <a:srgbClr val="083266"/>
              </a:solidFill>
              <a:latin typeface="Georgia" panose="02040502050405020303" pitchFamily="18" charset="0"/>
            </a:endParaRPr>
          </a:p>
          <a:p>
            <a:r>
              <a:rPr lang="en-CA" dirty="0">
                <a:solidFill>
                  <a:srgbClr val="083266"/>
                </a:solidFill>
                <a:latin typeface="Georgia" panose="02040502050405020303" pitchFamily="18" charset="0"/>
              </a:rPr>
              <a:t>PM-KUSUM Components B &amp; C(IPS)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D63E50-5400-40E4-8D09-2B950AD5BCA8}"/>
              </a:ext>
            </a:extLst>
          </p:cNvPr>
          <p:cNvSpPr/>
          <p:nvPr/>
        </p:nvSpPr>
        <p:spPr>
          <a:xfrm>
            <a:off x="6637824" y="1468355"/>
            <a:ext cx="5034280" cy="340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CA" sz="2000" b="1" kern="1200" dirty="0">
                <a:solidFill>
                  <a:srgbClr val="29C3EC"/>
                </a:solidFill>
                <a:latin typeface="Avenir"/>
              </a:rPr>
              <a:t>Phase- II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2E1D87-502A-42F4-994E-FB101FAE06A5}"/>
              </a:ext>
            </a:extLst>
          </p:cNvPr>
          <p:cNvSpPr/>
          <p:nvPr/>
        </p:nvSpPr>
        <p:spPr>
          <a:xfrm>
            <a:off x="6544013" y="2008885"/>
            <a:ext cx="1658762" cy="3782473"/>
          </a:xfrm>
          <a:prstGeom prst="rect">
            <a:avLst/>
          </a:prstGeom>
          <a:solidFill>
            <a:srgbClr val="E0F4F9"/>
          </a:solidFill>
          <a:ln>
            <a:solidFill>
              <a:srgbClr val="E0F4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CA" sz="1900" b="1" dirty="0">
                <a:solidFill>
                  <a:srgbClr val="083266"/>
                </a:solidFill>
                <a:latin typeface="Avenir Next LT Pro" panose="020B0504020202020204" pitchFamily="34" charset="0"/>
              </a:rPr>
              <a:t>Solar feeders</a:t>
            </a:r>
          </a:p>
          <a:p>
            <a:endParaRPr lang="en-CA" dirty="0">
              <a:solidFill>
                <a:srgbClr val="083266"/>
              </a:solidFill>
              <a:latin typeface="Georgia" panose="02040502050405020303" pitchFamily="18" charset="0"/>
            </a:endParaRPr>
          </a:p>
          <a:p>
            <a:r>
              <a:rPr lang="en-CA" dirty="0">
                <a:solidFill>
                  <a:srgbClr val="083266"/>
                </a:solidFill>
                <a:latin typeface="Georgia" panose="02040502050405020303" pitchFamily="18" charset="0"/>
              </a:rPr>
              <a:t>PM-KUSUM Components A &amp; C (FLS)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BF4A97-6175-4FA2-9094-24842CD5E56B}"/>
              </a:ext>
            </a:extLst>
          </p:cNvPr>
          <p:cNvSpPr/>
          <p:nvPr/>
        </p:nvSpPr>
        <p:spPr>
          <a:xfrm>
            <a:off x="8447203" y="2008885"/>
            <a:ext cx="2683293" cy="3782474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>
                <a:latin typeface="Georgia" panose="02040502050405020303" pitchFamily="18" charset="0"/>
              </a:rPr>
              <a:t>Under development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929028-E3AA-48B8-A771-042526E1EABE}"/>
              </a:ext>
            </a:extLst>
          </p:cNvPr>
          <p:cNvSpPr txBox="1"/>
          <p:nvPr/>
        </p:nvSpPr>
        <p:spPr>
          <a:xfrm>
            <a:off x="744388" y="5933160"/>
            <a:ext cx="46398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https://www.iisd.org/system/files/2021-12/implementing-solar-irrigation-sustainably.pdf</a:t>
            </a:r>
          </a:p>
        </p:txBody>
      </p:sp>
    </p:spTree>
    <p:extLst>
      <p:ext uri="{BB962C8B-B14F-4D97-AF65-F5344CB8AC3E}">
        <p14:creationId xmlns:p14="http://schemas.microsoft.com/office/powerpoint/2010/main" val="339857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73b1d5bf1_0_0"/>
          <p:cNvSpPr txBox="1">
            <a:spLocks noGrp="1"/>
          </p:cNvSpPr>
          <p:nvPr>
            <p:ph type="title"/>
          </p:nvPr>
        </p:nvSpPr>
        <p:spPr>
          <a:xfrm>
            <a:off x="838200" y="238998"/>
            <a:ext cx="105156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3200"/>
              <a:buFont typeface="Avenir"/>
              <a:buNone/>
            </a:pPr>
            <a:r>
              <a:rPr lang="en-US"/>
              <a:t>Project aims and activities</a:t>
            </a:r>
            <a:endParaRPr/>
          </a:p>
        </p:txBody>
      </p:sp>
      <p:cxnSp>
        <p:nvCxnSpPr>
          <p:cNvPr id="146" name="Google Shape;146;g1173b1d5bf1_0_0"/>
          <p:cNvCxnSpPr/>
          <p:nvPr/>
        </p:nvCxnSpPr>
        <p:spPr>
          <a:xfrm>
            <a:off x="838200" y="1326685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29C3E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93C3489-18AA-428A-B9CC-97180DA36331}"/>
              </a:ext>
            </a:extLst>
          </p:cNvPr>
          <p:cNvSpPr/>
          <p:nvPr/>
        </p:nvSpPr>
        <p:spPr>
          <a:xfrm>
            <a:off x="838200" y="1468355"/>
            <a:ext cx="5034280" cy="340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CA" sz="2000" b="1" kern="1200">
                <a:solidFill>
                  <a:srgbClr val="29C3EC"/>
                </a:solidFill>
                <a:latin typeface="Avenir"/>
              </a:rPr>
              <a:t>Key Objectives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FECD9E-4451-43B3-B5C3-777D2A197B8A}"/>
              </a:ext>
            </a:extLst>
          </p:cNvPr>
          <p:cNvSpPr txBox="1"/>
          <p:nvPr/>
        </p:nvSpPr>
        <p:spPr>
          <a:xfrm>
            <a:off x="838200" y="1869441"/>
            <a:ext cx="10515600" cy="24943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Georgia"/>
                <a:sym typeface="Georgia"/>
              </a:rPr>
              <a:t>Create a best-practice guidebook with recommendations to support state agencies in sustainably implementing the PM-KUSUM scheme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Georgia"/>
                <a:sym typeface="Georgia"/>
              </a:rPr>
              <a:t>Provide technical assistance to states in overcoming bottlenecks associated with PM-KUSUM component A and component C (feeder-level solarization)</a:t>
            </a:r>
            <a:endParaRPr lang="en-US" sz="1600" dirty="0">
              <a:solidFill>
                <a:schemeClr val="dk1"/>
              </a:solidFill>
              <a:latin typeface="Georgia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Georgia"/>
                <a:sym typeface="Georgia"/>
              </a:rPr>
              <a:t>Develop case studies to capture learnings from schemes and projects relevant to the PM-KUSUM scheme</a:t>
            </a:r>
            <a:endParaRPr lang="en-US" sz="1600" dirty="0">
              <a:solidFill>
                <a:schemeClr val="dk1"/>
              </a:solidFill>
              <a:latin typeface="Georgia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Georg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BC6CA-365B-485E-8843-99C3748ED22C}"/>
              </a:ext>
            </a:extLst>
          </p:cNvPr>
          <p:cNvSpPr txBox="1"/>
          <p:nvPr/>
        </p:nvSpPr>
        <p:spPr>
          <a:xfrm>
            <a:off x="838200" y="4653478"/>
            <a:ext cx="10874339" cy="17556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1" indent="-285750">
              <a:lnSpc>
                <a:spcPct val="150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Georgia"/>
                <a:sym typeface="Georgia"/>
              </a:rPr>
              <a:t>Stakeholder consultations with state, central government officials and policy experts</a:t>
            </a:r>
          </a:p>
          <a:p>
            <a:pPr marL="285750" lvl="1" indent="-285750">
              <a:lnSpc>
                <a:spcPct val="150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Georgia"/>
                <a:sym typeface="Georgia"/>
              </a:rPr>
              <a:t>Review of existing literature and data</a:t>
            </a:r>
            <a:endParaRPr lang="en-US" sz="1600" dirty="0">
              <a:solidFill>
                <a:schemeClr val="dk1"/>
              </a:solidFill>
              <a:latin typeface="Georgia"/>
            </a:endParaRPr>
          </a:p>
          <a:p>
            <a:pPr marL="285750" lvl="1" indent="-285750">
              <a:lnSpc>
                <a:spcPct val="150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Georgia"/>
                <a:sym typeface="Georgia"/>
              </a:rPr>
              <a:t>Case studies on existing schemes and projects</a:t>
            </a:r>
            <a:endParaRPr lang="en-US" sz="1600" dirty="0">
              <a:solidFill>
                <a:schemeClr val="dk1"/>
              </a:solidFill>
              <a:latin typeface="Georgia"/>
            </a:endParaRPr>
          </a:p>
          <a:p>
            <a:pPr marL="285750" lvl="1" indent="-285750">
              <a:lnSpc>
                <a:spcPct val="150000"/>
              </a:lnSpc>
              <a:spcAft>
                <a:spcPts val="6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Georgia"/>
                <a:sym typeface="Georgia"/>
              </a:rPr>
              <a:t>Background paper on </a:t>
            </a:r>
            <a:r>
              <a:rPr lang="en-US" sz="1600" dirty="0" err="1">
                <a:solidFill>
                  <a:schemeClr val="dk1"/>
                </a:solidFill>
                <a:latin typeface="Georgia"/>
                <a:sym typeface="Georgia"/>
              </a:rPr>
              <a:t>Agrivoltaics</a:t>
            </a:r>
            <a:endParaRPr lang="en-US" sz="1600" dirty="0">
              <a:solidFill>
                <a:schemeClr val="dk1"/>
              </a:solidFill>
              <a:latin typeface="Georgia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E3A8DED-1318-459E-B42E-97A07AE5F29E}"/>
              </a:ext>
            </a:extLst>
          </p:cNvPr>
          <p:cNvSpPr txBox="1">
            <a:spLocks/>
          </p:cNvSpPr>
          <p:nvPr/>
        </p:nvSpPr>
        <p:spPr>
          <a:xfrm flipH="1">
            <a:off x="878057" y="4101707"/>
            <a:ext cx="9889259" cy="449745"/>
          </a:xfrm>
          <a:custGeom>
            <a:avLst/>
            <a:gdLst>
              <a:gd name="connsiteX0" fmla="*/ 0 w 4898111"/>
              <a:gd name="connsiteY0" fmla="*/ 0 h 1160585"/>
              <a:gd name="connsiteX1" fmla="*/ 4898111 w 4898111"/>
              <a:gd name="connsiteY1" fmla="*/ 0 h 1160585"/>
              <a:gd name="connsiteX2" fmla="*/ 4898111 w 4898111"/>
              <a:gd name="connsiteY2" fmla="*/ 1160585 h 1160585"/>
              <a:gd name="connsiteX3" fmla="*/ 0 w 4898111"/>
              <a:gd name="connsiteY3" fmla="*/ 1160585 h 1160585"/>
              <a:gd name="connsiteX4" fmla="*/ 0 w 4898111"/>
              <a:gd name="connsiteY4" fmla="*/ 0 h 1160585"/>
              <a:gd name="connsiteX0" fmla="*/ 413239 w 4898111"/>
              <a:gd name="connsiteY0" fmla="*/ 0 h 1169378"/>
              <a:gd name="connsiteX1" fmla="*/ 4898111 w 4898111"/>
              <a:gd name="connsiteY1" fmla="*/ 8793 h 1169378"/>
              <a:gd name="connsiteX2" fmla="*/ 4898111 w 4898111"/>
              <a:gd name="connsiteY2" fmla="*/ 1169378 h 1169378"/>
              <a:gd name="connsiteX3" fmla="*/ 0 w 4898111"/>
              <a:gd name="connsiteY3" fmla="*/ 1169378 h 1169378"/>
              <a:gd name="connsiteX4" fmla="*/ 413239 w 4898111"/>
              <a:gd name="connsiteY4" fmla="*/ 0 h 1169378"/>
              <a:gd name="connsiteX0" fmla="*/ 413239 w 4898111"/>
              <a:gd name="connsiteY0" fmla="*/ 0 h 1169378"/>
              <a:gd name="connsiteX1" fmla="*/ 4895279 w 4898111"/>
              <a:gd name="connsiteY1" fmla="*/ 2346 h 1169378"/>
              <a:gd name="connsiteX2" fmla="*/ 4898111 w 4898111"/>
              <a:gd name="connsiteY2" fmla="*/ 1169378 h 1169378"/>
              <a:gd name="connsiteX3" fmla="*/ 0 w 4898111"/>
              <a:gd name="connsiteY3" fmla="*/ 1169378 h 1169378"/>
              <a:gd name="connsiteX4" fmla="*/ 413239 w 4898111"/>
              <a:gd name="connsiteY4" fmla="*/ 0 h 116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8111" h="1169378">
                <a:moveTo>
                  <a:pt x="413239" y="0"/>
                </a:moveTo>
                <a:lnTo>
                  <a:pt x="4895279" y="2346"/>
                </a:lnTo>
                <a:lnTo>
                  <a:pt x="4898111" y="1169378"/>
                </a:lnTo>
                <a:lnTo>
                  <a:pt x="0" y="1169378"/>
                </a:lnTo>
                <a:lnTo>
                  <a:pt x="413239" y="0"/>
                </a:lnTo>
                <a:close/>
              </a:path>
            </a:pathLst>
          </a:custGeom>
          <a:solidFill>
            <a:srgbClr val="083266"/>
          </a:solidFill>
        </p:spPr>
        <p:txBody>
          <a:bodyPr vert="horz" wrap="square" lIns="144000" tIns="144000" rIns="144000" bIns="144000" rtlCol="0" anchor="ctr">
            <a:noAutofit/>
          </a:bodyPr>
          <a:lstStyle>
            <a:lvl1pPr marL="446088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600" b="1" kern="120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227013" indent="131763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None/>
              <a:tabLst/>
              <a:defRPr sz="1400" b="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184150" indent="-176213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SzPct val="70000"/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401638" indent="-177800" algn="l" defTabSz="914400" rtl="0" eaLnBrk="1" latinLnBrk="0" hangingPunct="1">
              <a:lnSpc>
                <a:spcPct val="120000"/>
              </a:lnSpc>
              <a:spcBef>
                <a:spcPts val="600"/>
              </a:spcBef>
              <a:buFont typeface="System Font Regular"/>
              <a:buChar char="–"/>
              <a:tabLst/>
              <a:defRPr sz="14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025525" indent="-254000" algn="l" defTabSz="914400" rtl="0" eaLnBrk="1" latinLnBrk="0" hangingPunct="1">
              <a:lnSpc>
                <a:spcPct val="120000"/>
              </a:lnSpc>
              <a:spcBef>
                <a:spcPts val="900"/>
              </a:spcBef>
              <a:buFont typeface="System Font Regular"/>
              <a:buChar char="&gt;"/>
              <a:tabLst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venir"/>
              </a:rPr>
              <a:t>Activities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5DDFE7-4D52-8046-A710-2F42C73E389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051790" y="1646323"/>
            <a:ext cx="3255958" cy="761896"/>
          </a:xfrm>
        </p:spPr>
        <p:txBody>
          <a:bodyPr anchor="ctr"/>
          <a:lstStyle/>
          <a:p>
            <a:r>
              <a:rPr lang="en-CA" noProof="1">
                <a:latin typeface="Georgia"/>
              </a:rPr>
              <a:t>What is the scheme all about?</a:t>
            </a:r>
            <a:endParaRPr lang="en-US">
              <a:latin typeface="Georgia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1C68C3-2913-0548-8D07-FC1FFEC375D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51789" y="3806394"/>
            <a:ext cx="3255957" cy="761896"/>
          </a:xfrm>
        </p:spPr>
        <p:txBody>
          <a:bodyPr/>
          <a:lstStyle/>
          <a:p>
            <a:r>
              <a:rPr lang="en-CA" noProof="1">
                <a:latin typeface="Georgia"/>
              </a:rPr>
              <a:t>How can states design and implement a scalable and sustainable model?</a:t>
            </a:r>
            <a:endParaRPr lang="en-US" dirty="0">
              <a:latin typeface="Georgia"/>
            </a:endParaRPr>
          </a:p>
        </p:txBody>
      </p:sp>
      <p:sp>
        <p:nvSpPr>
          <p:cNvPr id="15" name="Google Shape;144;g1173b1d5bf1_0_0">
            <a:extLst>
              <a:ext uri="{FF2B5EF4-FFF2-40B4-BE49-F238E27FC236}">
                <a16:creationId xmlns:a16="http://schemas.microsoft.com/office/drawing/2014/main" id="{A4F3957A-46A9-49B6-BA86-7089644F8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38998"/>
            <a:ext cx="105156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3200"/>
              <a:buFont typeface="Avenir"/>
              <a:buNone/>
            </a:pPr>
            <a:r>
              <a:rPr lang="en-US" dirty="0">
                <a:latin typeface="Avenir"/>
              </a:rPr>
              <a:t>Guidebook for PM-KUSUM A and C</a:t>
            </a:r>
            <a:endParaRPr dirty="0">
              <a:latin typeface="Avenir"/>
            </a:endParaRPr>
          </a:p>
        </p:txBody>
      </p:sp>
      <p:cxnSp>
        <p:nvCxnSpPr>
          <p:cNvPr id="17" name="Google Shape;146;g1173b1d5bf1_0_0">
            <a:extLst>
              <a:ext uri="{FF2B5EF4-FFF2-40B4-BE49-F238E27FC236}">
                <a16:creationId xmlns:a16="http://schemas.microsoft.com/office/drawing/2014/main" id="{11FFA62A-6420-45B0-8950-7BD948D8460D}"/>
              </a:ext>
            </a:extLst>
          </p:cNvPr>
          <p:cNvCxnSpPr>
            <a:cxnSpLocks/>
          </p:cNvCxnSpPr>
          <p:nvPr/>
        </p:nvCxnSpPr>
        <p:spPr>
          <a:xfrm flipV="1">
            <a:off x="838200" y="1303098"/>
            <a:ext cx="7955280" cy="23587"/>
          </a:xfrm>
          <a:prstGeom prst="straightConnector1">
            <a:avLst/>
          </a:prstGeom>
          <a:noFill/>
          <a:ln w="9525" cap="flat" cmpd="sng">
            <a:solidFill>
              <a:srgbClr val="29C3EC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11EAEAF-F0AF-4DF5-9257-D890E4F6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4713"/>
            <a:ext cx="740978" cy="6924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C2D053-81C4-4199-8A3F-32F500194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59" y="3832226"/>
            <a:ext cx="855571" cy="7618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8A885FD-706A-49C4-B174-41FF4466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90777"/>
            <a:ext cx="729726" cy="6178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A87CF0-B15C-4461-A6DF-00D0533E0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5017701"/>
            <a:ext cx="829243" cy="749265"/>
          </a:xfrm>
          <a:prstGeom prst="rect">
            <a:avLst/>
          </a:prstGeom>
        </p:spPr>
      </p:pic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BAB6F396-456E-4220-A55C-85D3BFE6B684}"/>
              </a:ext>
            </a:extLst>
          </p:cNvPr>
          <p:cNvSpPr txBox="1">
            <a:spLocks/>
          </p:cNvSpPr>
          <p:nvPr/>
        </p:nvSpPr>
        <p:spPr>
          <a:xfrm>
            <a:off x="4051789" y="2733012"/>
            <a:ext cx="3255957" cy="76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2pPr>
            <a:lvl3pPr marL="1371600" marR="0" lvl="2" indent="-30861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&gt;"/>
              <a:defRPr sz="18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CA" noProof="1">
                <a:latin typeface="Georgia"/>
              </a:rPr>
              <a:t>How can states ensure the sustainable financing of the scheme?</a:t>
            </a:r>
            <a:endParaRPr lang="en-US" dirty="0">
              <a:latin typeface="Georgia"/>
            </a:endParaRP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861AD05A-1058-4ABC-A9AB-8C066590C4B6}"/>
              </a:ext>
            </a:extLst>
          </p:cNvPr>
          <p:cNvSpPr txBox="1">
            <a:spLocks/>
          </p:cNvSpPr>
          <p:nvPr/>
        </p:nvSpPr>
        <p:spPr>
          <a:xfrm>
            <a:off x="4051790" y="5017701"/>
            <a:ext cx="3255957" cy="76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1pPr>
            <a:lvl2pPr marL="457200" marR="0" lvl="1" indent="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2pPr>
            <a:lvl3pPr marL="1371600" marR="0" lvl="2" indent="-30861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18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&gt;"/>
              <a:defRPr sz="1800" b="0" i="0" u="none" strike="noStrike" cap="none">
                <a:solidFill>
                  <a:schemeClr val="dk1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CA" noProof="1">
                <a:latin typeface="Georgia"/>
              </a:rPr>
              <a:t>How can states maximise learnings from their initial projects?</a:t>
            </a:r>
            <a:endParaRPr lang="en-US">
              <a:latin typeface="Georgia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5CC09A-F34D-4B3E-BE02-244C08E192CF}"/>
              </a:ext>
            </a:extLst>
          </p:cNvPr>
          <p:cNvSpPr/>
          <p:nvPr/>
        </p:nvSpPr>
        <p:spPr>
          <a:xfrm>
            <a:off x="1567926" y="1846718"/>
            <a:ext cx="2527789" cy="340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CA" sz="1600" b="1" kern="1200">
                <a:solidFill>
                  <a:srgbClr val="29C3EC"/>
                </a:solidFill>
                <a:latin typeface="Avenir Next LT Pro" panose="020B0504020202020204" pitchFamily="34" charset="0"/>
              </a:rPr>
              <a:t>Context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F512E3-F8FC-4930-8A0D-F1BB199A9C58}"/>
              </a:ext>
            </a:extLst>
          </p:cNvPr>
          <p:cNvSpPr/>
          <p:nvPr/>
        </p:nvSpPr>
        <p:spPr>
          <a:xfrm>
            <a:off x="1567925" y="4040876"/>
            <a:ext cx="2527789" cy="340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CA" sz="1600" b="1" kern="1200" dirty="0">
                <a:solidFill>
                  <a:srgbClr val="29C3EC"/>
                </a:solidFill>
                <a:latin typeface="Avenir Next LT Pro" panose="020B0504020202020204" pitchFamily="34" charset="0"/>
              </a:rPr>
              <a:t>Coordination and scheme design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C6148-7050-434A-875C-292839E769C7}"/>
              </a:ext>
            </a:extLst>
          </p:cNvPr>
          <p:cNvSpPr/>
          <p:nvPr/>
        </p:nvSpPr>
        <p:spPr>
          <a:xfrm>
            <a:off x="1567926" y="2943797"/>
            <a:ext cx="2527789" cy="340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CA" sz="1600" b="1" kern="1200" dirty="0">
                <a:solidFill>
                  <a:srgbClr val="29C3EC"/>
                </a:solidFill>
                <a:latin typeface="Avenir Next LT Pro" panose="020B0504020202020204" pitchFamily="34" charset="0"/>
              </a:rPr>
              <a:t>Financing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E3EF1D-51D0-4BCE-A11A-75AA3977E0CB}"/>
              </a:ext>
            </a:extLst>
          </p:cNvPr>
          <p:cNvSpPr/>
          <p:nvPr/>
        </p:nvSpPr>
        <p:spPr>
          <a:xfrm>
            <a:off x="1567926" y="5234036"/>
            <a:ext cx="2527789" cy="340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</a:pPr>
            <a:r>
              <a:rPr lang="en-CA" sz="1600" b="1" kern="1200">
                <a:solidFill>
                  <a:srgbClr val="29C3EC"/>
                </a:solidFill>
                <a:latin typeface="Avenir Next LT Pro" panose="020B0504020202020204" pitchFamily="34" charset="0"/>
              </a:rPr>
              <a:t>Innovative approaches: Learning by doing</a:t>
            </a:r>
          </a:p>
        </p:txBody>
      </p:sp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21B28E0E-F57C-45DE-A304-ECF1936263C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6"/>
          <a:srcRect l="21803" r="21803"/>
          <a:stretch/>
        </p:blipFill>
        <p:spPr>
          <a:xfrm>
            <a:off x="6729683" y="197842"/>
            <a:ext cx="5462317" cy="6465579"/>
          </a:xfrm>
        </p:spPr>
      </p:pic>
    </p:spTree>
    <p:extLst>
      <p:ext uri="{BB962C8B-B14F-4D97-AF65-F5344CB8AC3E}">
        <p14:creationId xmlns:p14="http://schemas.microsoft.com/office/powerpoint/2010/main" val="3617869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73b1d5bf1_0_0"/>
          <p:cNvSpPr txBox="1">
            <a:spLocks noGrp="1"/>
          </p:cNvSpPr>
          <p:nvPr>
            <p:ph type="title"/>
          </p:nvPr>
        </p:nvSpPr>
        <p:spPr>
          <a:xfrm>
            <a:off x="838200" y="238998"/>
            <a:ext cx="105156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3200"/>
              <a:buFont typeface="Avenir"/>
              <a:buNone/>
            </a:pPr>
            <a:r>
              <a:rPr lang="en-US" dirty="0">
                <a:latin typeface="Avenir"/>
              </a:rPr>
              <a:t>Online poll</a:t>
            </a:r>
            <a:endParaRPr dirty="0"/>
          </a:p>
        </p:txBody>
      </p:sp>
      <p:cxnSp>
        <p:nvCxnSpPr>
          <p:cNvPr id="146" name="Google Shape;146;g1173b1d5bf1_0_0"/>
          <p:cNvCxnSpPr/>
          <p:nvPr/>
        </p:nvCxnSpPr>
        <p:spPr>
          <a:xfrm>
            <a:off x="838200" y="1326685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29C3E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74B5C5F-9345-4D8B-B446-977DA3CD4AE5}"/>
              </a:ext>
            </a:extLst>
          </p:cNvPr>
          <p:cNvSpPr/>
          <p:nvPr/>
        </p:nvSpPr>
        <p:spPr>
          <a:xfrm>
            <a:off x="838201" y="1643554"/>
            <a:ext cx="3245803" cy="2734195"/>
          </a:xfrm>
          <a:prstGeom prst="rect">
            <a:avLst/>
          </a:prstGeom>
          <a:solidFill>
            <a:srgbClr val="C2EAF3"/>
          </a:solidFill>
          <a:ln>
            <a:solidFill>
              <a:srgbClr val="C2EA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CA" sz="1800" b="1" dirty="0">
                <a:solidFill>
                  <a:srgbClr val="083266"/>
                </a:solidFill>
                <a:latin typeface="Avenir Next LT Pro" panose="020B0504020202020204" pitchFamily="34" charset="0"/>
              </a:rPr>
              <a:t>Step 1</a:t>
            </a:r>
          </a:p>
          <a:p>
            <a:endParaRPr lang="en-CA" sz="1600" dirty="0">
              <a:latin typeface="Georgia" panose="02040502050405020303" pitchFamily="18" charset="0"/>
            </a:endParaRPr>
          </a:p>
          <a:p>
            <a:r>
              <a:rPr lang="en-CA" sz="1600" dirty="0">
                <a:latin typeface="Georgia" panose="02040502050405020303" pitchFamily="18" charset="0"/>
              </a:rPr>
              <a:t>Open your web browser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E97231-1F82-45F6-8C4F-53AE72CDE60F}"/>
              </a:ext>
            </a:extLst>
          </p:cNvPr>
          <p:cNvSpPr/>
          <p:nvPr/>
        </p:nvSpPr>
        <p:spPr>
          <a:xfrm>
            <a:off x="8391956" y="1643553"/>
            <a:ext cx="3245803" cy="2734194"/>
          </a:xfrm>
          <a:prstGeom prst="rect">
            <a:avLst/>
          </a:prstGeom>
          <a:solidFill>
            <a:srgbClr val="C2EAF3"/>
          </a:solidFill>
          <a:ln>
            <a:solidFill>
              <a:srgbClr val="C2EA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CA" sz="1800" b="1" dirty="0">
                <a:solidFill>
                  <a:srgbClr val="083266"/>
                </a:solidFill>
                <a:latin typeface="Avenir Next LT Pro" panose="020B0504020202020204" pitchFamily="34" charset="0"/>
              </a:rPr>
              <a:t>Step 3</a:t>
            </a:r>
          </a:p>
          <a:p>
            <a:endParaRPr lang="en-CA" sz="1600" dirty="0">
              <a:latin typeface="Georgia" panose="02040502050405020303" pitchFamily="18" charset="0"/>
            </a:endParaRPr>
          </a:p>
          <a:p>
            <a:r>
              <a:rPr lang="en-CA" sz="1600" dirty="0">
                <a:latin typeface="Georgia" panose="02040502050405020303" pitchFamily="18" charset="0"/>
              </a:rPr>
              <a:t>Use this code </a:t>
            </a:r>
            <a:r>
              <a:rPr lang="en-CA" sz="2400" b="1" dirty="0">
                <a:latin typeface="Georgia" panose="02040502050405020303" pitchFamily="18" charset="0"/>
              </a:rPr>
              <a:t>48276846</a:t>
            </a:r>
            <a:endParaRPr lang="en-CA" sz="1600" b="1" dirty="0"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05840-E365-47BF-AF8D-88843310C726}"/>
              </a:ext>
            </a:extLst>
          </p:cNvPr>
          <p:cNvSpPr/>
          <p:nvPr/>
        </p:nvSpPr>
        <p:spPr>
          <a:xfrm>
            <a:off x="4383513" y="3775573"/>
            <a:ext cx="3245803" cy="2734194"/>
          </a:xfrm>
          <a:prstGeom prst="rect">
            <a:avLst/>
          </a:prstGeom>
          <a:solidFill>
            <a:srgbClr val="C2EAF3"/>
          </a:solidFill>
          <a:ln>
            <a:solidFill>
              <a:srgbClr val="C2EA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CA" sz="1800" b="1" dirty="0">
                <a:solidFill>
                  <a:srgbClr val="083266"/>
                </a:solidFill>
                <a:latin typeface="Avenir Next LT Pro" panose="020B0504020202020204" pitchFamily="34" charset="0"/>
              </a:rPr>
              <a:t>Step 2</a:t>
            </a:r>
          </a:p>
          <a:p>
            <a:endParaRPr lang="en-CA" sz="1600" dirty="0">
              <a:latin typeface="Georgia" panose="02040502050405020303" pitchFamily="18" charset="0"/>
            </a:endParaRPr>
          </a:p>
          <a:p>
            <a:r>
              <a:rPr lang="en-CA" sz="1600" dirty="0">
                <a:latin typeface="Georgia" panose="02040502050405020303" pitchFamily="18" charset="0"/>
              </a:rPr>
              <a:t>Go to </a:t>
            </a:r>
            <a:r>
              <a:rPr lang="en-CA" sz="1600" dirty="0">
                <a:latin typeface="Georgia" panose="02040502050405020303" pitchFamily="18" charset="0"/>
                <a:hlinkClick r:id="rId3"/>
              </a:rPr>
              <a:t>www.menti.com</a:t>
            </a:r>
            <a:endParaRPr lang="en-CA" sz="1600" dirty="0">
              <a:latin typeface="Georgia" panose="02040502050405020303" pitchFamily="18" charset="0"/>
            </a:endParaRPr>
          </a:p>
          <a:p>
            <a:endParaRPr lang="en-CA" sz="1600" dirty="0">
              <a:latin typeface="Georgia" panose="02040502050405020303" pitchFamily="18" charset="0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7DE73E2-171C-4E59-BC67-727F4A377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79" y="2571353"/>
            <a:ext cx="2318246" cy="1544531"/>
          </a:xfrm>
          <a:prstGeom prst="rect">
            <a:avLst/>
          </a:prstGeom>
        </p:spPr>
      </p:pic>
      <p:pic>
        <p:nvPicPr>
          <p:cNvPr id="12" name="Picture 11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EAFD655-55CA-44A6-942E-D0E71C0FD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072" y="5257611"/>
            <a:ext cx="2835292" cy="547408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610D6F-E6BE-4C95-8EEE-84B0410B3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4153" y="2855664"/>
            <a:ext cx="2399733" cy="11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53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6" name="Add-in 5" title="Mentimeter - Interactive Presentations">
                <a:extLst>
                  <a:ext uri="{FF2B5EF4-FFF2-40B4-BE49-F238E27FC236}">
                    <a16:creationId xmlns:a16="http://schemas.microsoft.com/office/drawing/2014/main" id="{E758696B-CFE6-4A38-AD0F-AE0B7FED72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71736795"/>
                  </p:ext>
                </p:extLst>
              </p:nvPr>
            </p:nvGraphicFramePr>
            <p:xfrm>
              <a:off x="927421" y="513048"/>
              <a:ext cx="10733747" cy="583190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Add-in 5" title="Mentimeter - Interactive Presentations">
                <a:extLst>
                  <a:ext uri="{FF2B5EF4-FFF2-40B4-BE49-F238E27FC236}">
                    <a16:creationId xmlns:a16="http://schemas.microsoft.com/office/drawing/2014/main" id="{E758696B-CFE6-4A38-AD0F-AE0B7FED72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7421" y="513048"/>
                <a:ext cx="10733747" cy="58319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749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73b1d5bf1_0_0"/>
          <p:cNvSpPr txBox="1">
            <a:spLocks noGrp="1"/>
          </p:cNvSpPr>
          <p:nvPr>
            <p:ph type="title"/>
          </p:nvPr>
        </p:nvSpPr>
        <p:spPr>
          <a:xfrm>
            <a:off x="838200" y="238998"/>
            <a:ext cx="105156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3200"/>
              <a:buFont typeface="Avenir"/>
              <a:buNone/>
            </a:pPr>
            <a:r>
              <a:rPr lang="en-US" dirty="0"/>
              <a:t>Proactive measures will address developers’ concern</a:t>
            </a:r>
            <a:endParaRPr dirty="0"/>
          </a:p>
        </p:txBody>
      </p:sp>
      <p:cxnSp>
        <p:nvCxnSpPr>
          <p:cNvPr id="146" name="Google Shape;146;g1173b1d5bf1_0_0"/>
          <p:cNvCxnSpPr/>
          <p:nvPr/>
        </p:nvCxnSpPr>
        <p:spPr>
          <a:xfrm>
            <a:off x="838200" y="1326685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29C3E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6680C71-CA8E-4E3D-8A20-1749A39B5426}"/>
              </a:ext>
            </a:extLst>
          </p:cNvPr>
          <p:cNvSpPr/>
          <p:nvPr/>
        </p:nvSpPr>
        <p:spPr>
          <a:xfrm>
            <a:off x="838200" y="1747520"/>
            <a:ext cx="2524760" cy="690858"/>
          </a:xfrm>
          <a:prstGeom prst="rect">
            <a:avLst/>
          </a:prstGeom>
          <a:ln>
            <a:solidFill>
              <a:srgbClr val="0832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Low grid availability</a:t>
            </a:r>
            <a:endParaRPr lang="en-CA" sz="1600" dirty="0">
              <a:latin typeface="Georgia" panose="020405020504050203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4C7BB-30C1-42B4-9E05-4274CB66B9BF}"/>
              </a:ext>
            </a:extLst>
          </p:cNvPr>
          <p:cNvSpPr/>
          <p:nvPr/>
        </p:nvSpPr>
        <p:spPr>
          <a:xfrm>
            <a:off x="838200" y="4291054"/>
            <a:ext cx="2524760" cy="690858"/>
          </a:xfrm>
          <a:prstGeom prst="rect">
            <a:avLst/>
          </a:prstGeom>
          <a:ln>
            <a:solidFill>
              <a:srgbClr val="0832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Difficulty in finding land</a:t>
            </a:r>
            <a:endParaRPr lang="en-CA" sz="1600" dirty="0">
              <a:latin typeface="Georgia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787427-4E7E-4F6D-8B2D-EC516FE467CB}"/>
              </a:ext>
            </a:extLst>
          </p:cNvPr>
          <p:cNvSpPr/>
          <p:nvPr/>
        </p:nvSpPr>
        <p:spPr>
          <a:xfrm>
            <a:off x="838200" y="5562822"/>
            <a:ext cx="2524760" cy="690858"/>
          </a:xfrm>
          <a:prstGeom prst="rect">
            <a:avLst/>
          </a:prstGeom>
          <a:ln>
            <a:solidFill>
              <a:srgbClr val="0832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Unviable tariff</a:t>
            </a:r>
            <a:endParaRPr lang="en-CA" sz="1600" dirty="0">
              <a:latin typeface="Georgia" panose="020405020504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810D2A-36A8-4668-829A-23DC882A06A7}"/>
              </a:ext>
            </a:extLst>
          </p:cNvPr>
          <p:cNvSpPr/>
          <p:nvPr/>
        </p:nvSpPr>
        <p:spPr>
          <a:xfrm>
            <a:off x="838200" y="3019287"/>
            <a:ext cx="2524760" cy="690858"/>
          </a:xfrm>
          <a:prstGeom prst="rect">
            <a:avLst/>
          </a:prstGeom>
          <a:ln>
            <a:solidFill>
              <a:srgbClr val="0832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Georgia" panose="02040502050405020303" pitchFamily="18" charset="0"/>
              </a:rPr>
              <a:t>Delay in payment</a:t>
            </a:r>
            <a:endParaRPr lang="en-CA" sz="1600" dirty="0">
              <a:latin typeface="Georgia" panose="020405020504050203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E61F1-07D1-4C82-8C88-9A7C8908FD2E}"/>
              </a:ext>
            </a:extLst>
          </p:cNvPr>
          <p:cNvSpPr/>
          <p:nvPr/>
        </p:nvSpPr>
        <p:spPr>
          <a:xfrm>
            <a:off x="5181598" y="1560901"/>
            <a:ext cx="6172202" cy="1064093"/>
          </a:xfrm>
          <a:prstGeom prst="rect">
            <a:avLst/>
          </a:prstGeom>
          <a:solidFill>
            <a:srgbClr val="C2EAF3"/>
          </a:solidFill>
          <a:ln>
            <a:solidFill>
              <a:srgbClr val="C2EA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Guarantee through ‘deemed generation’ clause</a:t>
            </a:r>
            <a:endParaRPr lang="en-CA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Feeder strengthening through RDSS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9E807-8408-425C-A23A-CC55E7B0B6CE}"/>
              </a:ext>
            </a:extLst>
          </p:cNvPr>
          <p:cNvSpPr/>
          <p:nvPr/>
        </p:nvSpPr>
        <p:spPr>
          <a:xfrm>
            <a:off x="5181598" y="2832669"/>
            <a:ext cx="6172202" cy="1064093"/>
          </a:xfrm>
          <a:prstGeom prst="rect">
            <a:avLst/>
          </a:prstGeom>
          <a:solidFill>
            <a:srgbClr val="C2EAF3"/>
          </a:solidFill>
          <a:ln>
            <a:solidFill>
              <a:srgbClr val="C2EA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Priority clearance of bills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Enforcement of Letter of Credit (LC) mechanism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7D634E-25D5-4341-BDD2-C6EADDECC689}"/>
              </a:ext>
            </a:extLst>
          </p:cNvPr>
          <p:cNvSpPr/>
          <p:nvPr/>
        </p:nvSpPr>
        <p:spPr>
          <a:xfrm>
            <a:off x="5181598" y="4104436"/>
            <a:ext cx="6172202" cy="1064093"/>
          </a:xfrm>
          <a:prstGeom prst="rect">
            <a:avLst/>
          </a:prstGeom>
          <a:solidFill>
            <a:srgbClr val="C2EAF3"/>
          </a:solidFill>
          <a:ln>
            <a:solidFill>
              <a:srgbClr val="C2EA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Creating land banks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Use of GIS to identify the lands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842BA2-DE9C-4552-8B5E-0927CE188F49}"/>
              </a:ext>
            </a:extLst>
          </p:cNvPr>
          <p:cNvSpPr/>
          <p:nvPr/>
        </p:nvSpPr>
        <p:spPr>
          <a:xfrm>
            <a:off x="5181598" y="5376203"/>
            <a:ext cx="6172202" cy="1064093"/>
          </a:xfrm>
          <a:prstGeom prst="rect">
            <a:avLst/>
          </a:prstGeom>
          <a:solidFill>
            <a:srgbClr val="C2EAF3"/>
          </a:solidFill>
          <a:ln>
            <a:solidFill>
              <a:srgbClr val="C2EA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Proper benchmarking of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Consideration of additional logistical and operational costs</a:t>
            </a:r>
            <a:endParaRPr lang="en-US" sz="1600" dirty="0">
              <a:latin typeface="Georgia" panose="02040502050405020303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941FD5-84E9-490C-A67E-9703F8FE9B04}"/>
              </a:ext>
            </a:extLst>
          </p:cNvPr>
          <p:cNvCxnSpPr>
            <a:cxnSpLocks/>
          </p:cNvCxnSpPr>
          <p:nvPr/>
        </p:nvCxnSpPr>
        <p:spPr>
          <a:xfrm>
            <a:off x="3728720" y="2092948"/>
            <a:ext cx="1300480" cy="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CB0BBC-5F32-4102-96DB-A6CFED0C1503}"/>
              </a:ext>
            </a:extLst>
          </p:cNvPr>
          <p:cNvCxnSpPr>
            <a:cxnSpLocks/>
          </p:cNvCxnSpPr>
          <p:nvPr/>
        </p:nvCxnSpPr>
        <p:spPr>
          <a:xfrm>
            <a:off x="3728720" y="3364703"/>
            <a:ext cx="1300480" cy="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DF4589-2CEA-41AE-B40A-57CB6A7A543F}"/>
              </a:ext>
            </a:extLst>
          </p:cNvPr>
          <p:cNvCxnSpPr>
            <a:cxnSpLocks/>
          </p:cNvCxnSpPr>
          <p:nvPr/>
        </p:nvCxnSpPr>
        <p:spPr>
          <a:xfrm>
            <a:off x="3728720" y="5908249"/>
            <a:ext cx="1300480" cy="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B41073-4687-4641-AF02-C93BE062A1C9}"/>
              </a:ext>
            </a:extLst>
          </p:cNvPr>
          <p:cNvCxnSpPr>
            <a:cxnSpLocks/>
          </p:cNvCxnSpPr>
          <p:nvPr/>
        </p:nvCxnSpPr>
        <p:spPr>
          <a:xfrm>
            <a:off x="3728720" y="4641771"/>
            <a:ext cx="1300480" cy="0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44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73b1d5bf1_0_0"/>
          <p:cNvSpPr txBox="1">
            <a:spLocks noGrp="1"/>
          </p:cNvSpPr>
          <p:nvPr>
            <p:ph type="title"/>
          </p:nvPr>
        </p:nvSpPr>
        <p:spPr>
          <a:xfrm>
            <a:off x="838200" y="238998"/>
            <a:ext cx="10515600" cy="1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3266"/>
              </a:buClr>
              <a:buSzPts val="3200"/>
              <a:buFont typeface="Avenir"/>
              <a:buNone/>
            </a:pPr>
            <a:r>
              <a:rPr lang="en-US" dirty="0"/>
              <a:t>States can benefit from the model in multiple ways</a:t>
            </a:r>
            <a:endParaRPr dirty="0"/>
          </a:p>
        </p:txBody>
      </p:sp>
      <p:cxnSp>
        <p:nvCxnSpPr>
          <p:cNvPr id="146" name="Google Shape;146;g1173b1d5bf1_0_0"/>
          <p:cNvCxnSpPr/>
          <p:nvPr/>
        </p:nvCxnSpPr>
        <p:spPr>
          <a:xfrm>
            <a:off x="838200" y="1326685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29C3EC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0318093C-02E0-4E24-976F-9435FC2B0F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8862093"/>
              </p:ext>
            </p:extLst>
          </p:nvPr>
        </p:nvGraphicFramePr>
        <p:xfrm>
          <a:off x="1413996" y="1561710"/>
          <a:ext cx="4864884" cy="396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1A3DAE1E-96C9-4284-9BD2-731CC4069A72}"/>
              </a:ext>
            </a:extLst>
          </p:cNvPr>
          <p:cNvSpPr txBox="1"/>
          <p:nvPr/>
        </p:nvSpPr>
        <p:spPr>
          <a:xfrm>
            <a:off x="999920" y="3869842"/>
            <a:ext cx="1051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Georgia" panose="02040502050405020303" pitchFamily="18" charset="0"/>
              </a:rPr>
              <a:t>Variable</a:t>
            </a:r>
            <a:r>
              <a:rPr lang="en-US" sz="1100" dirty="0">
                <a:latin typeface="Georgia" panose="02040502050405020303" pitchFamily="18" charset="0"/>
              </a:rPr>
              <a:t> cost</a:t>
            </a:r>
            <a:endParaRPr lang="en-GB" sz="1100" dirty="0">
              <a:latin typeface="Georgia" panose="020405020504050203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79C492-0ACD-46EE-8579-5AB57B388B82}"/>
              </a:ext>
            </a:extLst>
          </p:cNvPr>
          <p:cNvSpPr txBox="1"/>
          <p:nvPr/>
        </p:nvSpPr>
        <p:spPr>
          <a:xfrm>
            <a:off x="763070" y="2991750"/>
            <a:ext cx="1274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Georgia" panose="02040502050405020303" pitchFamily="18" charset="0"/>
              </a:rPr>
              <a:t>Fixed</a:t>
            </a:r>
            <a:r>
              <a:rPr lang="en-US" sz="1100" dirty="0">
                <a:latin typeface="Georgia" panose="02040502050405020303" pitchFamily="18" charset="0"/>
              </a:rPr>
              <a:t> cost</a:t>
            </a:r>
            <a:endParaRPr lang="en-GB" sz="1100" dirty="0">
              <a:latin typeface="Georgia" panose="0204050205040502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D58CA7-56CC-4868-9AF2-515BDA90A204}"/>
              </a:ext>
            </a:extLst>
          </p:cNvPr>
          <p:cNvSpPr txBox="1"/>
          <p:nvPr/>
        </p:nvSpPr>
        <p:spPr>
          <a:xfrm>
            <a:off x="275652" y="2761469"/>
            <a:ext cx="1775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Georgia" panose="02040502050405020303" pitchFamily="18" charset="0"/>
              </a:rPr>
              <a:t>Transmission</a:t>
            </a:r>
            <a:r>
              <a:rPr lang="en-US" sz="1100" dirty="0">
                <a:latin typeface="Georgia" panose="02040502050405020303" pitchFamily="18" charset="0"/>
              </a:rPr>
              <a:t> charges</a:t>
            </a:r>
            <a:endParaRPr lang="en-GB" sz="1100" dirty="0">
              <a:latin typeface="Georgia" panose="02040502050405020303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5A0B3B-3959-4C9A-B1F7-AB79FCCAE152}"/>
              </a:ext>
            </a:extLst>
          </p:cNvPr>
          <p:cNvSpPr txBox="1"/>
          <p:nvPr/>
        </p:nvSpPr>
        <p:spPr>
          <a:xfrm>
            <a:off x="589247" y="2407425"/>
            <a:ext cx="144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latin typeface="+mj-lt"/>
              </a:defRPr>
            </a:lvl1pPr>
          </a:lstStyle>
          <a:p>
            <a:pPr algn="r"/>
            <a:r>
              <a:rPr lang="en-US" dirty="0">
                <a:latin typeface="Georgia" panose="02040502050405020303" pitchFamily="18" charset="0"/>
              </a:rPr>
              <a:t>REC purchase</a:t>
            </a:r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9F7D44-C63C-4CDE-95F8-C472D50C4AAE}"/>
              </a:ext>
            </a:extLst>
          </p:cNvPr>
          <p:cNvSpPr txBox="1"/>
          <p:nvPr/>
        </p:nvSpPr>
        <p:spPr>
          <a:xfrm>
            <a:off x="1300210" y="2038649"/>
            <a:ext cx="737677" cy="27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Georgia" panose="02040502050405020303" pitchFamily="18" charset="0"/>
              </a:rPr>
              <a:t>PBI</a:t>
            </a:r>
            <a:endParaRPr lang="en-GB" sz="1200" dirty="0">
              <a:latin typeface="Georgia" panose="02040502050405020303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E31429-D084-45F6-9077-1793C27DDC3E}"/>
              </a:ext>
            </a:extLst>
          </p:cNvPr>
          <p:cNvSpPr txBox="1"/>
          <p:nvPr/>
        </p:nvSpPr>
        <p:spPr>
          <a:xfrm>
            <a:off x="4116065" y="2720577"/>
            <a:ext cx="1318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eorgia" panose="02040502050405020303" pitchFamily="18" charset="0"/>
              </a:rPr>
              <a:t>Tariff </a:t>
            </a:r>
            <a:r>
              <a:rPr lang="en-US" sz="1200" dirty="0">
                <a:latin typeface="Georgia" panose="02040502050405020303" pitchFamily="18" charset="0"/>
              </a:rPr>
              <a:t>payment</a:t>
            </a:r>
            <a:endParaRPr lang="en-GB" sz="1200" dirty="0">
              <a:latin typeface="Georgia" panose="02040502050405020303" pitchFamily="18" charset="0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07267AD-FF88-409A-AF8F-970419AA2F3F}"/>
              </a:ext>
            </a:extLst>
          </p:cNvPr>
          <p:cNvSpPr txBox="1">
            <a:spLocks/>
          </p:cNvSpPr>
          <p:nvPr/>
        </p:nvSpPr>
        <p:spPr>
          <a:xfrm>
            <a:off x="589247" y="5565695"/>
            <a:ext cx="5506753" cy="532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8900" indent="0">
              <a:buNone/>
            </a:pPr>
            <a:r>
              <a:rPr lang="en-US" sz="1200" dirty="0">
                <a:latin typeface="Georgia" panose="02040502050405020303" pitchFamily="18" charset="0"/>
              </a:rPr>
              <a:t>This analysis is for Component–A for a discom in Karnataka based data from tariff orders. </a:t>
            </a:r>
            <a:endParaRPr lang="en-GB" sz="1200" dirty="0">
              <a:latin typeface="Georgia" panose="02040502050405020303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25AE07-0B73-409E-92F3-DE7F3379D22A}"/>
              </a:ext>
            </a:extLst>
          </p:cNvPr>
          <p:cNvCxnSpPr>
            <a:cxnSpLocks/>
          </p:cNvCxnSpPr>
          <p:nvPr/>
        </p:nvCxnSpPr>
        <p:spPr>
          <a:xfrm>
            <a:off x="2658333" y="2079289"/>
            <a:ext cx="84109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CC08535-868D-4BCD-AA70-6B27C2CB11C4}"/>
              </a:ext>
            </a:extLst>
          </p:cNvPr>
          <p:cNvCxnSpPr>
            <a:cxnSpLocks/>
          </p:cNvCxnSpPr>
          <p:nvPr/>
        </p:nvCxnSpPr>
        <p:spPr>
          <a:xfrm>
            <a:off x="4159831" y="3956688"/>
            <a:ext cx="879529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FBBF2D-8E52-4E6A-8E73-3E3049A40D87}"/>
              </a:ext>
            </a:extLst>
          </p:cNvPr>
          <p:cNvSpPr txBox="1"/>
          <p:nvPr/>
        </p:nvSpPr>
        <p:spPr>
          <a:xfrm>
            <a:off x="3846438" y="6098024"/>
            <a:ext cx="2326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>
                <a:latin typeface="Georgia" panose="02040502050405020303" pitchFamily="18" charset="0"/>
              </a:rPr>
              <a:t>Source: CEEW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1CFF6D-A8B4-488F-A930-65A0BFFAE08B}"/>
              </a:ext>
            </a:extLst>
          </p:cNvPr>
          <p:cNvSpPr/>
          <p:nvPr/>
        </p:nvSpPr>
        <p:spPr>
          <a:xfrm>
            <a:off x="6848526" y="3458569"/>
            <a:ext cx="4423994" cy="2929818"/>
          </a:xfrm>
          <a:prstGeom prst="rect">
            <a:avLst/>
          </a:prstGeom>
          <a:solidFill>
            <a:srgbClr val="C2EAF3"/>
          </a:solidFill>
          <a:ln>
            <a:solidFill>
              <a:srgbClr val="C2EAF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CA" sz="1800" b="1" dirty="0">
                <a:solidFill>
                  <a:srgbClr val="083266"/>
                </a:solidFill>
                <a:latin typeface="Avenir Next LT Pro" panose="020B0504020202020204" pitchFamily="34" charset="0"/>
              </a:rPr>
              <a:t>Additional benefits</a:t>
            </a:r>
          </a:p>
          <a:p>
            <a:endParaRPr lang="en-CA" sz="1600" dirty="0">
              <a:latin typeface="Georgia" panose="02040502050405020303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Generation of local employment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Improved quality of power and power factor at the 11 kV level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600" dirty="0">
                <a:latin typeface="Georgia" panose="02040502050405020303" pitchFamily="18" charset="0"/>
              </a:rPr>
              <a:t>Better load balancing</a:t>
            </a: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20A12-478D-46C6-88B6-D2853D22DD3E}"/>
              </a:ext>
            </a:extLst>
          </p:cNvPr>
          <p:cNvSpPr txBox="1"/>
          <p:nvPr/>
        </p:nvSpPr>
        <p:spPr>
          <a:xfrm>
            <a:off x="6848526" y="1757680"/>
            <a:ext cx="4423994" cy="134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dirty="0">
                <a:latin typeface="Georgia" panose="02040502050405020303" pitchFamily="18" charset="0"/>
              </a:rPr>
              <a:t>For every unit bought from a Component – A power plant, a discom in </a:t>
            </a:r>
            <a:r>
              <a:rPr lang="en-CA" b="1" dirty="0">
                <a:solidFill>
                  <a:srgbClr val="083266"/>
                </a:solidFill>
                <a:latin typeface="Georgia" panose="02040502050405020303" pitchFamily="18" charset="0"/>
              </a:rPr>
              <a:t>Karnataka saves INR 0.54 over 25 years. </a:t>
            </a:r>
            <a:r>
              <a:rPr lang="en-CA" dirty="0">
                <a:latin typeface="Georgia" panose="02040502050405020303" pitchFamily="18" charset="0"/>
              </a:rPr>
              <a:t>The savings from Component-C is much higher due to 30% CFA</a:t>
            </a:r>
          </a:p>
        </p:txBody>
      </p:sp>
    </p:spTree>
    <p:extLst>
      <p:ext uri="{BB962C8B-B14F-4D97-AF65-F5344CB8AC3E}">
        <p14:creationId xmlns:p14="http://schemas.microsoft.com/office/powerpoint/2010/main" val="3206962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webextension1.xml><?xml version="1.0" encoding="utf-8"?>
<we:webextension xmlns:we="http://schemas.microsoft.com/office/webextensions/webextension/2010/11" id="{59DD3A1D-632F-4F59-B11E-1DEBC16991A5}">
  <we:reference id="wa104379261" version="3.0.2.3" store="en-US" storeType="OMEX"/>
  <we:alternateReferences>
    <we:reference id="wa104379261" version="3.0.2.3" store="wa104379261" storeType="OMEX"/>
  </we:alternateReferences>
  <we:properties>
    <we:property name="mentimeter-slide" value="{&quot;seriesId&quot;:&quot;c14ba0eba878f2f4d3dd2fc5b1eaab2a&quot;,&quot;questionId&quot;:&quot;49a89f45ead0&quot;,&quot;link&quot;:&quot;https://www.mentimeter.com/s/c14ba0eba878f2f4d3dd2fc5b1eaab2a/49a89f45ead0/edit?&quot;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4C4896285C0D449C58FA11D28DB5B5" ma:contentTypeVersion="13" ma:contentTypeDescription="Create a new document." ma:contentTypeScope="" ma:versionID="3e10d060f455d48cc2d1f00d42f4d85a">
  <xsd:schema xmlns:xsd="http://www.w3.org/2001/XMLSchema" xmlns:xs="http://www.w3.org/2001/XMLSchema" xmlns:p="http://schemas.microsoft.com/office/2006/metadata/properties" xmlns:ns2="5f8d63a8-5650-46b5-b9a4-8ee4be0f762d" xmlns:ns3="2d51f1d2-0100-448e-a1f6-9221269b5ce5" targetNamespace="http://schemas.microsoft.com/office/2006/metadata/properties" ma:root="true" ma:fieldsID="1358e7249b60ab614786c9e603bb2a03" ns2:_="" ns3:_="">
    <xsd:import namespace="5f8d63a8-5650-46b5-b9a4-8ee4be0f762d"/>
    <xsd:import namespace="2d51f1d2-0100-448e-a1f6-9221269b5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d63a8-5650-46b5-b9a4-8ee4be0f7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1f1d2-0100-448e-a1f6-9221269b5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31ED63-2290-4960-A3AB-079DD6CF7D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D6298B-E0C1-42F2-8138-683A79BB75B7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ccdd420e-9992-412e-a6fb-295c7f1eb6fb"/>
    <ds:schemaRef ds:uri="385b8aa0-123a-4895-b76d-40d7a4c4775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9E504B-0804-455D-86F7-47AB10C6465D}"/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498</Words>
  <Application>Microsoft Office PowerPoint</Application>
  <PresentationFormat>Widescreen</PresentationFormat>
  <Paragraphs>84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Avenir</vt:lpstr>
      <vt:lpstr>Avenir Next</vt:lpstr>
      <vt:lpstr>Avenir Next LT Pro</vt:lpstr>
      <vt:lpstr>Calibri</vt:lpstr>
      <vt:lpstr>Courier New</vt:lpstr>
      <vt:lpstr>Georgia</vt:lpstr>
      <vt:lpstr>NTR</vt:lpstr>
      <vt:lpstr>System Font Regular</vt:lpstr>
      <vt:lpstr>Office Theme</vt:lpstr>
      <vt:lpstr>KUSUM Assistance project: Planning for guidebook on PM-KUSUM component A and component C (feeder-level solarization)</vt:lpstr>
      <vt:lpstr>Project consortium </vt:lpstr>
      <vt:lpstr>Guidebook on PM-KUSUM</vt:lpstr>
      <vt:lpstr>Project aims and activities</vt:lpstr>
      <vt:lpstr>Guidebook for PM-KUSUM A and C</vt:lpstr>
      <vt:lpstr>Online poll</vt:lpstr>
      <vt:lpstr>PowerPoint Presentation</vt:lpstr>
      <vt:lpstr>Proactive measures will address developers’ concern</vt:lpstr>
      <vt:lpstr>States can benefit from the model in multiple ways</vt:lpstr>
      <vt:lpstr>PM-KUSUM can be an effective tool to target subsidies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Diversifying India’s PSUs: Pathways to mitigate the financial risk and explore new opportunities in the Indian coal value chain</dc:title>
  <dc:creator>Katherine Clark</dc:creator>
  <cp:lastModifiedBy>Postel, Florian GIZ IN</cp:lastModifiedBy>
  <cp:revision>202</cp:revision>
  <dcterms:created xsi:type="dcterms:W3CDTF">2021-04-28T17:13:53Z</dcterms:created>
  <dcterms:modified xsi:type="dcterms:W3CDTF">2022-04-22T04:04:13Z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0x010100CF4C4896285C0D449C58FA11D28DB5B5</vt:lpwstr>
  </property>
</Properties>
</file>