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98" r:id="rId2"/>
    <p:sldId id="258" r:id="rId3"/>
    <p:sldId id="302" r:id="rId4"/>
    <p:sldId id="303" r:id="rId5"/>
    <p:sldId id="286" r:id="rId6"/>
    <p:sldId id="300" r:id="rId7"/>
    <p:sldId id="304" r:id="rId8"/>
    <p:sldId id="287" r:id="rId9"/>
    <p:sldId id="299" r:id="rId10"/>
    <p:sldId id="263" r:id="rId11"/>
    <p:sldId id="314" r:id="rId12"/>
    <p:sldId id="274" r:id="rId13"/>
    <p:sldId id="275" r:id="rId14"/>
    <p:sldId id="277" r:id="rId15"/>
    <p:sldId id="279" r:id="rId16"/>
    <p:sldId id="278" r:id="rId17"/>
    <p:sldId id="301" r:id="rId18"/>
    <p:sldId id="281" r:id="rId19"/>
    <p:sldId id="282" r:id="rId20"/>
    <p:sldId id="280" r:id="rId21"/>
    <p:sldId id="285" r:id="rId22"/>
    <p:sldId id="283" r:id="rId23"/>
    <p:sldId id="284" r:id="rId24"/>
    <p:sldId id="305" r:id="rId25"/>
    <p:sldId id="306" r:id="rId26"/>
    <p:sldId id="307" r:id="rId27"/>
    <p:sldId id="308" r:id="rId28"/>
    <p:sldId id="309" r:id="rId29"/>
    <p:sldId id="310" r:id="rId30"/>
    <p:sldId id="311" r:id="rId31"/>
    <p:sldId id="312" r:id="rId32"/>
    <p:sldId id="313" r:id="rId33"/>
    <p:sldId id="273"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MIMosOIebpGaMWF6+JgvZiaQd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68D9FD-8A43-44B7-9A6F-5A9075B061D2}">
  <a:tblStyle styleId="{D068D9FD-8A43-44B7-9A6F-5A9075B061D2}" styleName="Table_0">
    <a:wholeTbl>
      <a:tcTxStyle b="off" i="off">
        <a:font>
          <a:latin typeface="Calibri"/>
          <a:ea typeface="Calibri"/>
          <a:cs typeface="Calibri"/>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wholeTbl>
    <a:band1H>
      <a:tcTxStyle/>
      <a:tcStyle>
        <a:tcBdr/>
        <a:fill>
          <a:solidFill>
            <a:srgbClr val="B4670E"/>
          </a:solidFill>
        </a:fill>
      </a:tcStyle>
    </a:band1H>
    <a:band2H>
      <a:tcTxStyle/>
      <a:tcStyle>
        <a:tcBdr/>
      </a:tcStyle>
    </a:band2H>
    <a:band1V>
      <a:tcTxStyle/>
      <a:tcStyle>
        <a:tcBdr/>
        <a:fill>
          <a:solidFill>
            <a:srgbClr val="B4670E"/>
          </a:solidFill>
        </a:fill>
      </a:tcStyle>
    </a:band1V>
    <a:band2V>
      <a:tcTxStyle/>
      <a:tcStyle>
        <a:tcBdr/>
      </a:tcStyle>
    </a:band2V>
    <a:lastCol>
      <a:tcTxStyle b="on" i="off"/>
      <a:tcStyle>
        <a:tcBdr>
          <a:left>
            <a:ln w="25400" cap="flat" cmpd="sng">
              <a:solidFill>
                <a:schemeClr val="lt1"/>
              </a:solidFill>
              <a:prstDash val="solid"/>
              <a:round/>
              <a:headEnd type="none" w="sm" len="sm"/>
              <a:tailEnd type="none" w="sm" len="sm"/>
            </a:ln>
          </a:left>
        </a:tcBdr>
        <a:fill>
          <a:solidFill>
            <a:srgbClr val="B4670E"/>
          </a:solidFill>
        </a:fill>
      </a:tcStyle>
    </a:lastCol>
    <a:firstCol>
      <a:tcTxStyle b="on" i="off"/>
      <a:tcStyle>
        <a:tcBdr>
          <a:right>
            <a:ln w="25400" cap="flat" cmpd="sng">
              <a:solidFill>
                <a:schemeClr val="lt1"/>
              </a:solidFill>
              <a:prstDash val="solid"/>
              <a:round/>
              <a:headEnd type="none" w="sm" len="sm"/>
              <a:tailEnd type="none" w="sm" len="sm"/>
            </a:ln>
          </a:right>
        </a:tcBdr>
        <a:fill>
          <a:solidFill>
            <a:srgbClr val="B4670E"/>
          </a:solidFill>
        </a:fill>
      </a:tcStyle>
    </a:firstCol>
    <a:lastRow>
      <a:tcTxStyle b="on" i="off"/>
      <a:tcStyle>
        <a:tcBdr>
          <a:top>
            <a:ln w="25400" cap="flat" cmpd="sng">
              <a:solidFill>
                <a:schemeClr val="lt1"/>
              </a:solidFill>
              <a:prstDash val="solid"/>
              <a:round/>
              <a:headEnd type="none" w="sm" len="sm"/>
              <a:tailEnd type="none" w="sm" len="sm"/>
            </a:ln>
          </a:top>
        </a:tcBdr>
        <a:fill>
          <a:solidFill>
            <a:srgbClr val="96560B"/>
          </a:solidFill>
        </a:fill>
      </a:tcStyle>
    </a:lastRow>
    <a:seCell>
      <a:tcTxStyle/>
      <a:tcStyle>
        <a:tcBdr>
          <a:left>
            <a:ln w="9525" cap="flat" cmpd="sng">
              <a:solidFill>
                <a:srgbClr val="000000">
                  <a:alpha val="0"/>
                </a:srgbClr>
              </a:solidFill>
              <a:prstDash val="solid"/>
              <a:round/>
              <a:headEnd type="none" w="sm" len="sm"/>
              <a:tailEnd type="none" w="sm" len="sm"/>
            </a:ln>
          </a:left>
        </a:tcBdr>
      </a:tcStyle>
    </a:seCell>
    <a:swCell>
      <a:tcTxStyle/>
      <a:tcStyle>
        <a:tcBdr>
          <a:right>
            <a:ln w="9525" cap="flat" cmpd="sng">
              <a:solidFill>
                <a:srgbClr val="000000">
                  <a:alpha val="0"/>
                </a:srgbClr>
              </a:solidFill>
              <a:prstDash val="solid"/>
              <a:round/>
              <a:headEnd type="none" w="sm" len="sm"/>
              <a:tailEnd type="none" w="sm" len="sm"/>
            </a:ln>
          </a:right>
        </a:tcBdr>
      </a:tcStyle>
    </a:swCell>
    <a:firstRow>
      <a:tcTxStyle b="on" i="off"/>
      <a:tcStyle>
        <a:tcBdr>
          <a:bottom>
            <a:ln w="25400" cap="flat" cmpd="sng">
              <a:solidFill>
                <a:schemeClr val="lt1"/>
              </a:solidFill>
              <a:prstDash val="solid"/>
              <a:round/>
              <a:headEnd type="none" w="sm" len="sm"/>
              <a:tailEnd type="none" w="sm" len="sm"/>
            </a:ln>
          </a:bottom>
        </a:tcBdr>
        <a:fill>
          <a:solidFill>
            <a:schemeClr val="dk1"/>
          </a:solidFill>
        </a:fill>
      </a:tcStyle>
    </a:firstRow>
    <a:neCell>
      <a:tcTxStyle/>
      <a:tcStyle>
        <a:tcBdr>
          <a:left>
            <a:ln w="9525" cap="flat" cmpd="sng">
              <a:solidFill>
                <a:srgbClr val="000000">
                  <a:alpha val="0"/>
                </a:srgbClr>
              </a:solidFill>
              <a:prstDash val="solid"/>
              <a:round/>
              <a:headEnd type="none" w="sm" len="sm"/>
              <a:tailEnd type="none" w="sm" len="sm"/>
            </a:ln>
          </a:left>
        </a:tcBdr>
      </a:tcStyle>
    </a:neCell>
    <a:nwCell>
      <a:tcTxStyle/>
      <a:tcStyle>
        <a:tcBdr>
          <a:right>
            <a:ln w="9525" cap="flat" cmpd="sng">
              <a:solidFill>
                <a:srgbClr val="000000">
                  <a:alpha val="0"/>
                </a:srgbClr>
              </a:solidFill>
              <a:prstDash val="solid"/>
              <a:round/>
              <a:headEnd type="none" w="sm" len="sm"/>
              <a:tailEnd type="none" w="sm" len="sm"/>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96" autoAdjust="0"/>
    <p:restoredTop sz="94660"/>
  </p:normalViewPr>
  <p:slideViewPr>
    <p:cSldViewPr snapToGrid="0">
      <p:cViewPr varScale="1">
        <p:scale>
          <a:sx n="70" d="100"/>
          <a:sy n="70" d="100"/>
        </p:scale>
        <p:origin x="3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57" Type="http://schemas.openxmlformats.org/officeDocument/2006/relationships/theme" Target="theme/theme1.xml"/><Relationship Id="rId61"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56"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5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744794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5760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3" name="Google Shape;65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625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1" name="Google Shape;68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421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2" name="Google Shape;72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628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3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2"/>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2"/>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4" name="Google Shape;94;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29"/>
        <p:cNvGrpSpPr/>
        <p:nvPr/>
      </p:nvGrpSpPr>
      <p:grpSpPr>
        <a:xfrm>
          <a:off x="0" y="0"/>
          <a:ext cx="0" cy="0"/>
          <a:chOff x="0" y="0"/>
          <a:chExt cx="0" cy="0"/>
        </a:xfrm>
      </p:grpSpPr>
      <p:sp>
        <p:nvSpPr>
          <p:cNvPr id="30" name="Google Shape;30;p2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4"/>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34" name="Google Shape;34;p2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cxnSp>
        <p:nvCxnSpPr>
          <p:cNvPr id="37" name="Google Shape;37;p2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25"/>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 name="Google Shape;42;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8" name="Google Shape;48;p26"/>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 name="Google Shape;49;p26"/>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0" name="Google Shape;50;p26"/>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2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9"/>
        <p:cNvGrpSpPr/>
        <p:nvPr/>
      </p:nvGrpSpPr>
      <p:grpSpPr>
        <a:xfrm>
          <a:off x="0" y="0"/>
          <a:ext cx="0" cy="0"/>
          <a:chOff x="0" y="0"/>
          <a:chExt cx="0" cy="0"/>
        </a:xfrm>
      </p:grpSpPr>
      <p:sp>
        <p:nvSpPr>
          <p:cNvPr id="60" name="Google Shape;60;p28"/>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8"/>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
        <p:cNvGrpSpPr/>
        <p:nvPr/>
      </p:nvGrpSpPr>
      <p:grpSpPr>
        <a:xfrm>
          <a:off x="0" y="0"/>
          <a:ext cx="0" cy="0"/>
          <a:chOff x="0" y="0"/>
          <a:chExt cx="0" cy="0"/>
        </a:xfrm>
      </p:grpSpPr>
      <p:sp>
        <p:nvSpPr>
          <p:cNvPr id="66" name="Google Shape;66;p29"/>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9"/>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9"/>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9"/>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29"/>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1" name="Google Shape;71;p29"/>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Google Shape;75;p30"/>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0"/>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0"/>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8" name="Google Shape;78;p30"/>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79" name="Google Shape;79;p30"/>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0" name="Google Shape;80;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1"/>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21"/>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2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2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 name="Google Shape;10;p2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2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cxnSp>
        <p:nvCxnSpPr>
          <p:cNvPr id="13" name="Google Shape;13;p21"/>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17419" y="2799715"/>
            <a:ext cx="8710113" cy="1325563"/>
          </a:xfrm>
          <a:prstGeom prst="rect">
            <a:avLst/>
          </a:prstGeom>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smtClean="0">
                <a:solidFill>
                  <a:srgbClr val="002060"/>
                </a:solidFill>
                <a:latin typeface="+mn-lt"/>
              </a:rPr>
              <a:t>FEEDER SEGREGATION</a:t>
            </a:r>
          </a:p>
          <a:p>
            <a:pPr algn="ctr"/>
            <a:endParaRPr lang="en-US" sz="2800" b="1" dirty="0">
              <a:solidFill>
                <a:srgbClr val="002060"/>
              </a:solidFill>
              <a:latin typeface="+mn-lt"/>
            </a:endParaRPr>
          </a:p>
          <a:p>
            <a:pPr algn="ctr"/>
            <a:r>
              <a:rPr lang="en-US" sz="2800" b="1" dirty="0" smtClean="0">
                <a:solidFill>
                  <a:srgbClr val="002060"/>
                </a:solidFill>
                <a:latin typeface="+mn-lt"/>
              </a:rPr>
              <a:t>OBJECTIVE, CONVETIONAL METHOD, CHALLENGES</a:t>
            </a:r>
            <a:endParaRPr lang="en-US" sz="2800" b="1" dirty="0">
              <a:solidFill>
                <a:srgbClr val="002060"/>
              </a:solidFill>
              <a:latin typeface="+mn-lt"/>
            </a:endParaRPr>
          </a:p>
        </p:txBody>
      </p:sp>
    </p:spTree>
    <p:extLst>
      <p:ext uri="{BB962C8B-B14F-4D97-AF65-F5344CB8AC3E}">
        <p14:creationId xmlns:p14="http://schemas.microsoft.com/office/powerpoint/2010/main" val="83112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8"/>
          <p:cNvSpPr txBox="1">
            <a:spLocks noGrp="1"/>
          </p:cNvSpPr>
          <p:nvPr>
            <p:ph type="title"/>
          </p:nvPr>
        </p:nvSpPr>
        <p:spPr>
          <a:xfrm>
            <a:off x="838200" y="200025"/>
            <a:ext cx="10515600" cy="1325563"/>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ct val="100000"/>
              <a:buFont typeface="Calibri"/>
              <a:buNone/>
            </a:pPr>
            <a:r>
              <a:rPr lang="en-IN" sz="2800" dirty="0"/>
              <a:t>Pilot for </a:t>
            </a:r>
            <a:r>
              <a:rPr lang="en-IN" sz="2800" dirty="0" err="1" smtClean="0"/>
              <a:t>IoT</a:t>
            </a:r>
            <a:r>
              <a:rPr lang="en-IN" sz="2800" dirty="0" smtClean="0"/>
              <a:t> based Virtual </a:t>
            </a:r>
            <a:r>
              <a:rPr lang="en-IN" sz="2800" dirty="0"/>
              <a:t>Feeder Segregation : </a:t>
            </a:r>
            <a:br>
              <a:rPr lang="en-IN" sz="2800" dirty="0"/>
            </a:br>
            <a:r>
              <a:rPr lang="en-IN" sz="2800" dirty="0"/>
              <a:t> 11 KV </a:t>
            </a:r>
            <a:r>
              <a:rPr lang="en-IN" sz="2800" dirty="0" err="1"/>
              <a:t>Manota</a:t>
            </a:r>
            <a:r>
              <a:rPr lang="en-IN" sz="2800" dirty="0"/>
              <a:t> Feeder</a:t>
            </a:r>
            <a:endParaRPr sz="2800" dirty="0"/>
          </a:p>
        </p:txBody>
      </p:sp>
      <p:sp>
        <p:nvSpPr>
          <p:cNvPr id="656" name="Google Shape;656;p8"/>
          <p:cNvSpPr txBox="1">
            <a:spLocks noGrp="1"/>
          </p:cNvSpPr>
          <p:nvPr>
            <p:ph type="body" idx="1"/>
          </p:nvPr>
        </p:nvSpPr>
        <p:spPr>
          <a:xfrm>
            <a:off x="-347472" y="2876550"/>
            <a:ext cx="12539472" cy="3981450"/>
          </a:xfrm>
          <a:prstGeom prst="rect">
            <a:avLst/>
          </a:prstGeom>
          <a:noFill/>
          <a:ln>
            <a:noFill/>
          </a:ln>
        </p:spPr>
        <p:txBody>
          <a:bodyPr spcFirstLastPara="1" wrap="square" lIns="0" tIns="45700" rIns="0" bIns="45700" anchor="t" anchorCtr="0">
            <a:normAutofit/>
          </a:bodyPr>
          <a:lstStyle/>
          <a:p>
            <a:pPr marL="0" lvl="0" indent="0" algn="ctr" rtl="0">
              <a:lnSpc>
                <a:spcPct val="90000"/>
              </a:lnSpc>
              <a:spcBef>
                <a:spcPts val="0"/>
              </a:spcBef>
              <a:spcAft>
                <a:spcPts val="0"/>
              </a:spcAft>
              <a:buSzPts val="3600"/>
              <a:buNone/>
            </a:pPr>
            <a:r>
              <a:rPr lang="en-IN" sz="2800" b="1" u="sng" dirty="0"/>
              <a:t>Feeder Details : 11 KV Feeder: MANOTA</a:t>
            </a:r>
            <a:endParaRPr sz="1600" b="1" u="sng" dirty="0"/>
          </a:p>
          <a:p>
            <a:pPr marL="0" lvl="0" indent="0" algn="ctr" rtl="0">
              <a:lnSpc>
                <a:spcPct val="90000"/>
              </a:lnSpc>
              <a:spcBef>
                <a:spcPts val="1400"/>
              </a:spcBef>
              <a:spcAft>
                <a:spcPts val="0"/>
              </a:spcAft>
              <a:buSzPts val="2000"/>
              <a:buNone/>
            </a:pPr>
            <a:endParaRPr sz="1600" b="1" u="sng" dirty="0"/>
          </a:p>
          <a:p>
            <a:pPr marL="914400" lvl="2" indent="0" algn="ctr" rtl="0">
              <a:lnSpc>
                <a:spcPct val="100000"/>
              </a:lnSpc>
              <a:spcBef>
                <a:spcPts val="400"/>
              </a:spcBef>
              <a:spcAft>
                <a:spcPts val="0"/>
              </a:spcAft>
              <a:buSzPts val="3200"/>
              <a:buNone/>
            </a:pPr>
            <a:r>
              <a:rPr lang="en-IN" sz="2400" b="1" dirty="0"/>
              <a:t>Circle</a:t>
            </a:r>
            <a:r>
              <a:rPr lang="en-IN" sz="2400" dirty="0"/>
              <a:t>: JPDC  :  </a:t>
            </a:r>
            <a:r>
              <a:rPr lang="en-IN" sz="2400" b="1" dirty="0"/>
              <a:t>Sub Division</a:t>
            </a:r>
            <a:r>
              <a:rPr lang="en-IN" sz="2400" dirty="0"/>
              <a:t>: KANOTA : </a:t>
            </a:r>
            <a:r>
              <a:rPr lang="en-IN" sz="2400" b="1" dirty="0"/>
              <a:t>33/11 KV Substation</a:t>
            </a:r>
            <a:r>
              <a:rPr lang="en-IN" sz="2400" dirty="0"/>
              <a:t>: NAILA</a:t>
            </a:r>
            <a:endParaRPr sz="1100" dirty="0"/>
          </a:p>
          <a:p>
            <a:pPr marL="914400" lvl="2" indent="0" algn="ctr" rtl="0">
              <a:lnSpc>
                <a:spcPct val="100000"/>
              </a:lnSpc>
              <a:spcBef>
                <a:spcPts val="600"/>
              </a:spcBef>
              <a:spcAft>
                <a:spcPts val="0"/>
              </a:spcAft>
              <a:buSzPts val="3200"/>
              <a:buNone/>
            </a:pPr>
            <a:endParaRPr sz="2400" dirty="0"/>
          </a:p>
          <a:p>
            <a:pPr marL="914400" lvl="2" indent="0" algn="ctr" rtl="0">
              <a:lnSpc>
                <a:spcPct val="100000"/>
              </a:lnSpc>
              <a:spcBef>
                <a:spcPts val="600"/>
              </a:spcBef>
              <a:spcAft>
                <a:spcPts val="0"/>
              </a:spcAft>
              <a:buSzPts val="3200"/>
              <a:buNone/>
            </a:pPr>
            <a:r>
              <a:rPr lang="en-IN" sz="2400" dirty="0"/>
              <a:t>3 Phase </a:t>
            </a:r>
            <a:r>
              <a:rPr lang="en-IN" sz="2400" dirty="0" smtClean="0"/>
              <a:t>Agriculture DTs</a:t>
            </a:r>
            <a:r>
              <a:rPr lang="en-IN" sz="2400" dirty="0"/>
              <a:t>:    16 KVA : 12 </a:t>
            </a:r>
            <a:r>
              <a:rPr lang="en-IN" sz="2400" dirty="0" err="1"/>
              <a:t>nos</a:t>
            </a:r>
            <a:endParaRPr sz="1100" dirty="0"/>
          </a:p>
          <a:p>
            <a:pPr marL="384048" lvl="2" indent="0" algn="ctr" rtl="0">
              <a:lnSpc>
                <a:spcPct val="100000"/>
              </a:lnSpc>
              <a:spcBef>
                <a:spcPts val="600"/>
              </a:spcBef>
              <a:spcAft>
                <a:spcPts val="0"/>
              </a:spcAft>
              <a:buSzPts val="3200"/>
              <a:buNone/>
            </a:pPr>
            <a:r>
              <a:rPr lang="en-IN" sz="2400" dirty="0"/>
              <a:t>   </a:t>
            </a:r>
            <a:endParaRPr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13"/>
          <p:cNvSpPr txBox="1">
            <a:spLocks noGrp="1"/>
          </p:cNvSpPr>
          <p:nvPr>
            <p:ph type="title"/>
          </p:nvPr>
        </p:nvSpPr>
        <p:spPr>
          <a:xfrm>
            <a:off x="701040" y="0"/>
            <a:ext cx="11777472" cy="132556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ct val="100000"/>
              <a:buFont typeface="Calibri"/>
              <a:buNone/>
            </a:pPr>
            <a:r>
              <a:rPr lang="en-IN" sz="2800" dirty="0"/>
              <a:t>Preparing 12 Sets for 12 AG consumer Transformers</a:t>
            </a:r>
            <a:endParaRPr sz="2800" dirty="0"/>
          </a:p>
        </p:txBody>
      </p:sp>
      <p:pic>
        <p:nvPicPr>
          <p:cNvPr id="684" name="Google Shape;684;p13"/>
          <p:cNvPicPr preferRelativeResize="0">
            <a:picLocks noGrp="1"/>
          </p:cNvPicPr>
          <p:nvPr>
            <p:ph type="body" idx="1"/>
          </p:nvPr>
        </p:nvPicPr>
        <p:blipFill rotWithShape="1">
          <a:blip r:embed="rId3">
            <a:alphaModFix/>
          </a:blip>
          <a:srcRect/>
          <a:stretch/>
        </p:blipFill>
        <p:spPr>
          <a:xfrm>
            <a:off x="287122" y="2027976"/>
            <a:ext cx="3776878" cy="3956874"/>
          </a:xfrm>
          <a:prstGeom prst="rect">
            <a:avLst/>
          </a:prstGeom>
          <a:noFill/>
          <a:ln>
            <a:noFill/>
          </a:ln>
        </p:spPr>
      </p:pic>
      <p:pic>
        <p:nvPicPr>
          <p:cNvPr id="4" name="Google Shape;699;p15"/>
          <p:cNvPicPr preferRelativeResize="0"/>
          <p:nvPr/>
        </p:nvPicPr>
        <p:blipFill rotWithShape="1">
          <a:blip r:embed="rId4">
            <a:alphaModFix/>
          </a:blip>
          <a:srcRect/>
          <a:stretch/>
        </p:blipFill>
        <p:spPr>
          <a:xfrm>
            <a:off x="4555744" y="2027976"/>
            <a:ext cx="3785615" cy="3956874"/>
          </a:xfrm>
          <a:prstGeom prst="rect">
            <a:avLst/>
          </a:prstGeom>
          <a:noFill/>
          <a:ln>
            <a:noFill/>
          </a:ln>
        </p:spPr>
      </p:pic>
      <p:pic>
        <p:nvPicPr>
          <p:cNvPr id="5" name="Google Shape;705;p16"/>
          <p:cNvPicPr preferRelativeResize="0">
            <a:picLocks/>
          </p:cNvPicPr>
          <p:nvPr/>
        </p:nvPicPr>
        <p:blipFill rotWithShape="1">
          <a:blip r:embed="rId5">
            <a:alphaModFix/>
          </a:blip>
          <a:srcRect/>
          <a:stretch/>
        </p:blipFill>
        <p:spPr>
          <a:xfrm>
            <a:off x="8406385" y="2027976"/>
            <a:ext cx="3785615" cy="3956874"/>
          </a:xfrm>
          <a:prstGeom prst="rect">
            <a:avLst/>
          </a:prstGeom>
          <a:noFill/>
          <a:ln>
            <a:noFill/>
          </a:ln>
        </p:spPr>
      </p:pic>
    </p:spTree>
    <p:extLst>
      <p:ext uri="{BB962C8B-B14F-4D97-AF65-F5344CB8AC3E}">
        <p14:creationId xmlns:p14="http://schemas.microsoft.com/office/powerpoint/2010/main" val="2279840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64928" y="1928388"/>
            <a:ext cx="9988940" cy="4363769"/>
          </a:xfrm>
          <a:prstGeom prst="rect">
            <a:avLst/>
          </a:prstGeom>
        </p:spPr>
      </p:pic>
      <p:sp>
        <p:nvSpPr>
          <p:cNvPr id="5" name="TextBox 4"/>
          <p:cNvSpPr txBox="1"/>
          <p:nvPr/>
        </p:nvSpPr>
        <p:spPr>
          <a:xfrm>
            <a:off x="1164928" y="1142303"/>
            <a:ext cx="8561537" cy="400110"/>
          </a:xfrm>
          <a:prstGeom prst="rect">
            <a:avLst/>
          </a:prstGeom>
          <a:noFill/>
        </p:spPr>
        <p:txBody>
          <a:bodyPr wrap="square" rtlCol="0">
            <a:spAutoFit/>
          </a:bodyPr>
          <a:lstStyle/>
          <a:p>
            <a:r>
              <a:rPr lang="en-US" sz="2000" b="1" dirty="0" smtClean="0"/>
              <a:t>Conventional Feeder </a:t>
            </a:r>
            <a:r>
              <a:rPr lang="en-US" sz="2000" b="1" dirty="0"/>
              <a:t>Segregation </a:t>
            </a:r>
            <a:r>
              <a:rPr lang="en-US" sz="2000" b="1" dirty="0" smtClean="0"/>
              <a:t>: 3 Phase </a:t>
            </a:r>
            <a:r>
              <a:rPr lang="en-US" sz="2000" b="1" dirty="0"/>
              <a:t>Voltage </a:t>
            </a:r>
            <a:r>
              <a:rPr lang="en-US" sz="2000" b="1" dirty="0" smtClean="0"/>
              <a:t>for 11 AM – 5 PM</a:t>
            </a:r>
            <a:endParaRPr lang="en-IN" sz="2000" b="1" dirty="0"/>
          </a:p>
        </p:txBody>
      </p:sp>
    </p:spTree>
    <p:extLst>
      <p:ext uri="{BB962C8B-B14F-4D97-AF65-F5344CB8AC3E}">
        <p14:creationId xmlns:p14="http://schemas.microsoft.com/office/powerpoint/2010/main" val="3357721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6823" y="898463"/>
            <a:ext cx="9977045" cy="400110"/>
          </a:xfrm>
          <a:prstGeom prst="rect">
            <a:avLst/>
          </a:prstGeom>
          <a:noFill/>
        </p:spPr>
        <p:txBody>
          <a:bodyPr wrap="square" rtlCol="0">
            <a:spAutoFit/>
          </a:bodyPr>
          <a:lstStyle/>
          <a:p>
            <a:r>
              <a:rPr lang="en-US" sz="2000" b="1" dirty="0" smtClean="0"/>
              <a:t>Conventional Feeder Segregation : 3 Phase Load Pattern for 11 AM – 5 PM</a:t>
            </a:r>
            <a:endParaRPr lang="en-IN" sz="2000" b="1" dirty="0"/>
          </a:p>
        </p:txBody>
      </p:sp>
      <p:pic>
        <p:nvPicPr>
          <p:cNvPr id="5" name="Picture 4"/>
          <p:cNvPicPr>
            <a:picLocks noChangeAspect="1"/>
          </p:cNvPicPr>
          <p:nvPr/>
        </p:nvPicPr>
        <p:blipFill>
          <a:blip r:embed="rId2"/>
          <a:stretch>
            <a:fillRect/>
          </a:stretch>
        </p:blipFill>
        <p:spPr>
          <a:xfrm>
            <a:off x="1176822" y="1973656"/>
            <a:ext cx="9977045" cy="4059931"/>
          </a:xfrm>
          <a:prstGeom prst="rect">
            <a:avLst/>
          </a:prstGeom>
        </p:spPr>
      </p:pic>
    </p:spTree>
    <p:extLst>
      <p:ext uri="{BB962C8B-B14F-4D97-AF65-F5344CB8AC3E}">
        <p14:creationId xmlns:p14="http://schemas.microsoft.com/office/powerpoint/2010/main" val="1941634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9251" y="1955549"/>
            <a:ext cx="9714128" cy="4245763"/>
          </a:xfrm>
          <a:prstGeom prst="rect">
            <a:avLst/>
          </a:prstGeom>
        </p:spPr>
      </p:pic>
      <p:sp>
        <p:nvSpPr>
          <p:cNvPr id="5" name="TextBox 4"/>
          <p:cNvSpPr txBox="1"/>
          <p:nvPr/>
        </p:nvSpPr>
        <p:spPr>
          <a:xfrm>
            <a:off x="982771" y="1134683"/>
            <a:ext cx="10247088" cy="400110"/>
          </a:xfrm>
          <a:prstGeom prst="rect">
            <a:avLst/>
          </a:prstGeom>
          <a:noFill/>
        </p:spPr>
        <p:txBody>
          <a:bodyPr wrap="square" rtlCol="0">
            <a:spAutoFit/>
          </a:bodyPr>
          <a:lstStyle/>
          <a:p>
            <a:r>
              <a:rPr lang="en-US" sz="2000" b="1" dirty="0" smtClean="0"/>
              <a:t>Virtual Feeder </a:t>
            </a:r>
            <a:r>
              <a:rPr lang="en-US" sz="2000" b="1" dirty="0"/>
              <a:t>Segregation </a:t>
            </a:r>
            <a:r>
              <a:rPr lang="en-US" sz="2000" b="1" dirty="0" smtClean="0"/>
              <a:t>: </a:t>
            </a:r>
            <a:r>
              <a:rPr lang="en-US" sz="2000" b="1" dirty="0"/>
              <a:t>Voltage </a:t>
            </a:r>
            <a:r>
              <a:rPr lang="en-US" sz="2000" b="1" dirty="0" smtClean="0"/>
              <a:t>Pattern – 3 Phase Voltage for 24 Hours</a:t>
            </a:r>
            <a:endParaRPr lang="en-IN" sz="2000" b="1" dirty="0"/>
          </a:p>
        </p:txBody>
      </p:sp>
    </p:spTree>
    <p:extLst>
      <p:ext uri="{BB962C8B-B14F-4D97-AF65-F5344CB8AC3E}">
        <p14:creationId xmlns:p14="http://schemas.microsoft.com/office/powerpoint/2010/main" val="1660873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4010" y="1950720"/>
            <a:ext cx="9982630" cy="4355933"/>
          </a:xfrm>
          <a:prstGeom prst="rect">
            <a:avLst/>
          </a:prstGeom>
        </p:spPr>
      </p:pic>
      <p:sp>
        <p:nvSpPr>
          <p:cNvPr id="5" name="TextBox 4"/>
          <p:cNvSpPr txBox="1"/>
          <p:nvPr/>
        </p:nvSpPr>
        <p:spPr>
          <a:xfrm>
            <a:off x="1234010" y="1172783"/>
            <a:ext cx="10247088" cy="400110"/>
          </a:xfrm>
          <a:prstGeom prst="rect">
            <a:avLst/>
          </a:prstGeom>
          <a:noFill/>
        </p:spPr>
        <p:txBody>
          <a:bodyPr wrap="square" rtlCol="0">
            <a:spAutoFit/>
          </a:bodyPr>
          <a:lstStyle/>
          <a:p>
            <a:r>
              <a:rPr lang="en-US" sz="2000" b="1" dirty="0" smtClean="0"/>
              <a:t>Virtual Feeder </a:t>
            </a:r>
            <a:r>
              <a:rPr lang="en-US" sz="2000" b="1" dirty="0"/>
              <a:t>Segregation </a:t>
            </a:r>
            <a:r>
              <a:rPr lang="en-US" sz="2000" b="1" dirty="0" smtClean="0"/>
              <a:t>: 3 Phase Switching Command at Transformer Level</a:t>
            </a:r>
            <a:endParaRPr lang="en-IN" sz="2000" b="1" dirty="0"/>
          </a:p>
        </p:txBody>
      </p:sp>
    </p:spTree>
    <p:extLst>
      <p:ext uri="{BB962C8B-B14F-4D97-AF65-F5344CB8AC3E}">
        <p14:creationId xmlns:p14="http://schemas.microsoft.com/office/powerpoint/2010/main" val="361997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771" y="1134683"/>
            <a:ext cx="10247088" cy="400110"/>
          </a:xfrm>
          <a:prstGeom prst="rect">
            <a:avLst/>
          </a:prstGeom>
          <a:noFill/>
        </p:spPr>
        <p:txBody>
          <a:bodyPr wrap="square" rtlCol="0">
            <a:spAutoFit/>
          </a:bodyPr>
          <a:lstStyle/>
          <a:p>
            <a:r>
              <a:rPr lang="en-US" sz="2000" b="1" dirty="0" smtClean="0"/>
              <a:t>Virtual Feeder </a:t>
            </a:r>
            <a:r>
              <a:rPr lang="en-US" sz="2000" b="1" dirty="0"/>
              <a:t>Segregation </a:t>
            </a:r>
            <a:r>
              <a:rPr lang="en-US" sz="2000" b="1" dirty="0" smtClean="0"/>
              <a:t>: Load Pattern – 3 Phase Load for 8 Hours Only</a:t>
            </a:r>
            <a:endParaRPr lang="en-IN" sz="2000" b="1" dirty="0"/>
          </a:p>
        </p:txBody>
      </p:sp>
      <p:pic>
        <p:nvPicPr>
          <p:cNvPr id="5" name="Picture 4"/>
          <p:cNvPicPr>
            <a:picLocks noChangeAspect="1"/>
          </p:cNvPicPr>
          <p:nvPr/>
        </p:nvPicPr>
        <p:blipFill>
          <a:blip r:embed="rId2"/>
          <a:stretch>
            <a:fillRect/>
          </a:stretch>
        </p:blipFill>
        <p:spPr>
          <a:xfrm>
            <a:off x="1066370" y="1975807"/>
            <a:ext cx="9586390" cy="3959434"/>
          </a:xfrm>
          <a:prstGeom prst="rect">
            <a:avLst/>
          </a:prstGeom>
        </p:spPr>
      </p:pic>
    </p:spTree>
    <p:extLst>
      <p:ext uri="{BB962C8B-B14F-4D97-AF65-F5344CB8AC3E}">
        <p14:creationId xmlns:p14="http://schemas.microsoft.com/office/powerpoint/2010/main" val="2967400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780" y="3076575"/>
            <a:ext cx="10058400" cy="708660"/>
          </a:xfrm>
        </p:spPr>
        <p:txBody>
          <a:bodyPr>
            <a:normAutofit/>
          </a:bodyPr>
          <a:lstStyle/>
          <a:p>
            <a:r>
              <a:rPr lang="en-US" sz="3600" b="1" dirty="0" smtClean="0">
                <a:solidFill>
                  <a:srgbClr val="002060"/>
                </a:solidFill>
              </a:rPr>
              <a:t>Advantages of </a:t>
            </a:r>
            <a:r>
              <a:rPr lang="en-US" sz="3600" b="1" dirty="0" err="1" smtClean="0">
                <a:solidFill>
                  <a:srgbClr val="002060"/>
                </a:solidFill>
              </a:rPr>
              <a:t>IoT</a:t>
            </a:r>
            <a:r>
              <a:rPr lang="en-US" sz="3600" b="1" dirty="0" smtClean="0">
                <a:solidFill>
                  <a:srgbClr val="002060"/>
                </a:solidFill>
              </a:rPr>
              <a:t> based Virtual Feeder Segregation</a:t>
            </a:r>
            <a:endParaRPr lang="en-US" sz="3600" b="1" dirty="0">
              <a:solidFill>
                <a:srgbClr val="002060"/>
              </a:solidFill>
            </a:endParaRPr>
          </a:p>
        </p:txBody>
      </p:sp>
    </p:spTree>
    <p:extLst>
      <p:ext uri="{BB962C8B-B14F-4D97-AF65-F5344CB8AC3E}">
        <p14:creationId xmlns:p14="http://schemas.microsoft.com/office/powerpoint/2010/main" val="3474393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771" y="1134683"/>
            <a:ext cx="10247088" cy="400110"/>
          </a:xfrm>
          <a:prstGeom prst="rect">
            <a:avLst/>
          </a:prstGeom>
          <a:noFill/>
        </p:spPr>
        <p:txBody>
          <a:bodyPr wrap="square" rtlCol="0">
            <a:spAutoFit/>
          </a:bodyPr>
          <a:lstStyle/>
          <a:p>
            <a:r>
              <a:rPr lang="en-US" sz="2000" b="1" dirty="0" smtClean="0"/>
              <a:t>Virtual Feeder </a:t>
            </a:r>
            <a:r>
              <a:rPr lang="en-US" sz="2000" b="1" dirty="0"/>
              <a:t>Segregation </a:t>
            </a:r>
            <a:r>
              <a:rPr lang="en-US" sz="2000" b="1" dirty="0" smtClean="0"/>
              <a:t>Benefits : Cost Savings </a:t>
            </a:r>
            <a:endParaRPr lang="en-IN" sz="2000" b="1" dirty="0"/>
          </a:p>
        </p:txBody>
      </p:sp>
      <p:sp>
        <p:nvSpPr>
          <p:cNvPr id="5" name="TextBox 4"/>
          <p:cNvSpPr txBox="1"/>
          <p:nvPr/>
        </p:nvSpPr>
        <p:spPr>
          <a:xfrm>
            <a:off x="204674" y="2404296"/>
            <a:ext cx="4932761" cy="35394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11 kV Overhead Single Phase Line : 4 km. </a:t>
            </a:r>
            <a:r>
              <a:rPr lang="en-US" dirty="0" smtClean="0">
                <a:sym typeface="Wingdings" panose="05000000000000000000" pitchFamily="2" charset="2"/>
              </a:rPr>
              <a:t> </a:t>
            </a:r>
            <a:r>
              <a:rPr lang="en-US" dirty="0" err="1" smtClean="0">
                <a:sym typeface="Wingdings" panose="05000000000000000000" pitchFamily="2" charset="2"/>
              </a:rPr>
              <a:t>Rs</a:t>
            </a:r>
            <a:r>
              <a:rPr lang="en-US" dirty="0" smtClean="0">
                <a:sym typeface="Wingdings" panose="05000000000000000000" pitchFamily="2" charset="2"/>
              </a:rPr>
              <a:t>. 7,66,190</a:t>
            </a:r>
            <a:endParaRPr lang="en-US" dirty="0" smtClean="0"/>
          </a:p>
          <a:p>
            <a:endParaRPr lang="en-US" dirty="0"/>
          </a:p>
          <a:p>
            <a:r>
              <a:rPr lang="en-US" dirty="0" smtClean="0"/>
              <a:t>11 kV Overhead Three Phase Line : 7 km. </a:t>
            </a:r>
            <a:r>
              <a:rPr lang="en-US" dirty="0" smtClean="0">
                <a:sym typeface="Wingdings" panose="05000000000000000000" pitchFamily="2" charset="2"/>
              </a:rPr>
              <a:t> </a:t>
            </a:r>
            <a:r>
              <a:rPr lang="en-US" dirty="0" err="1" smtClean="0">
                <a:sym typeface="Wingdings" panose="05000000000000000000" pitchFamily="2" charset="2"/>
              </a:rPr>
              <a:t>Rs</a:t>
            </a:r>
            <a:r>
              <a:rPr lang="en-US" dirty="0" smtClean="0">
                <a:sym typeface="Wingdings" panose="05000000000000000000" pitchFamily="2" charset="2"/>
              </a:rPr>
              <a:t>. 23,76,038</a:t>
            </a:r>
          </a:p>
          <a:p>
            <a:endParaRPr lang="en-US" dirty="0">
              <a:sym typeface="Wingdings" panose="05000000000000000000" pitchFamily="2" charset="2"/>
            </a:endParaRPr>
          </a:p>
          <a:p>
            <a:r>
              <a:rPr lang="en-US" dirty="0" smtClean="0">
                <a:sym typeface="Wingdings" panose="05000000000000000000" pitchFamily="2" charset="2"/>
              </a:rPr>
              <a:t>11 kV Feeder Bay Work  </a:t>
            </a:r>
            <a:r>
              <a:rPr lang="en-US" dirty="0" err="1" smtClean="0">
                <a:sym typeface="Wingdings" panose="05000000000000000000" pitchFamily="2" charset="2"/>
              </a:rPr>
              <a:t>Rs</a:t>
            </a:r>
            <a:r>
              <a:rPr lang="en-US" dirty="0" smtClean="0">
                <a:sym typeface="Wingdings" panose="05000000000000000000" pitchFamily="2" charset="2"/>
              </a:rPr>
              <a:t>. 6,54,429</a:t>
            </a:r>
          </a:p>
          <a:p>
            <a:endParaRPr lang="en-US" dirty="0">
              <a:sym typeface="Wingdings" panose="05000000000000000000" pitchFamily="2" charset="2"/>
            </a:endParaRPr>
          </a:p>
          <a:p>
            <a:r>
              <a:rPr lang="en-US" dirty="0" smtClean="0">
                <a:sym typeface="Wingdings" panose="05000000000000000000" pitchFamily="2" charset="2"/>
              </a:rPr>
              <a:t>Single Phase LT Line : 1.5 km.  </a:t>
            </a:r>
            <a:r>
              <a:rPr lang="en-US" dirty="0" err="1" smtClean="0">
                <a:sym typeface="Wingdings" panose="05000000000000000000" pitchFamily="2" charset="2"/>
              </a:rPr>
              <a:t>Rs</a:t>
            </a:r>
            <a:r>
              <a:rPr lang="en-US" dirty="0" smtClean="0">
                <a:sym typeface="Wingdings" panose="05000000000000000000" pitchFamily="2" charset="2"/>
              </a:rPr>
              <a:t>. 2,77,921</a:t>
            </a:r>
          </a:p>
          <a:p>
            <a:endParaRPr lang="en-US" dirty="0">
              <a:sym typeface="Wingdings" panose="05000000000000000000" pitchFamily="2" charset="2"/>
            </a:endParaRPr>
          </a:p>
          <a:p>
            <a:r>
              <a:rPr lang="en-US" dirty="0" smtClean="0">
                <a:sym typeface="Wingdings" panose="05000000000000000000" pitchFamily="2" charset="2"/>
              </a:rPr>
              <a:t>11/0.4 kV Distribution Transformer Work  </a:t>
            </a:r>
            <a:r>
              <a:rPr lang="en-US" dirty="0" err="1" smtClean="0">
                <a:sym typeface="Wingdings" panose="05000000000000000000" pitchFamily="2" charset="2"/>
              </a:rPr>
              <a:t>Rs</a:t>
            </a:r>
            <a:r>
              <a:rPr lang="en-US" dirty="0" smtClean="0">
                <a:sym typeface="Wingdings" panose="05000000000000000000" pitchFamily="2" charset="2"/>
              </a:rPr>
              <a:t>. 0</a:t>
            </a:r>
          </a:p>
          <a:p>
            <a:endParaRPr lang="en-US" dirty="0">
              <a:sym typeface="Wingdings" panose="05000000000000000000" pitchFamily="2" charset="2"/>
            </a:endParaRPr>
          </a:p>
          <a:p>
            <a:r>
              <a:rPr lang="en-US" dirty="0" smtClean="0">
                <a:sym typeface="Wingdings" panose="05000000000000000000" pitchFamily="2" charset="2"/>
              </a:rPr>
              <a:t>Transformer Dismantle &amp; Other Service Charges  </a:t>
            </a:r>
            <a:r>
              <a:rPr lang="en-US" dirty="0" err="1" smtClean="0">
                <a:sym typeface="Wingdings" panose="05000000000000000000" pitchFamily="2" charset="2"/>
              </a:rPr>
              <a:t>Rs</a:t>
            </a:r>
            <a:r>
              <a:rPr lang="en-US" dirty="0" smtClean="0">
                <a:sym typeface="Wingdings" panose="05000000000000000000" pitchFamily="2" charset="2"/>
              </a:rPr>
              <a:t>. 0</a:t>
            </a:r>
            <a:endParaRPr lang="en-US" dirty="0">
              <a:sym typeface="Wingdings" panose="05000000000000000000" pitchFamily="2" charset="2"/>
            </a:endParaRPr>
          </a:p>
          <a:p>
            <a:endParaRPr lang="en-US" b="1" dirty="0" smtClean="0">
              <a:sym typeface="Wingdings" panose="05000000000000000000" pitchFamily="2" charset="2"/>
            </a:endParaRPr>
          </a:p>
          <a:p>
            <a:r>
              <a:rPr lang="en-US" b="1" dirty="0" smtClean="0">
                <a:sym typeface="Wingdings" panose="05000000000000000000" pitchFamily="2" charset="2"/>
              </a:rPr>
              <a:t>Total Estimated Cost : </a:t>
            </a:r>
            <a:r>
              <a:rPr lang="en-US" b="1" dirty="0" err="1" smtClean="0">
                <a:solidFill>
                  <a:srgbClr val="FF0000"/>
                </a:solidFill>
                <a:sym typeface="Wingdings" panose="05000000000000000000" pitchFamily="2" charset="2"/>
              </a:rPr>
              <a:t>Rs</a:t>
            </a:r>
            <a:r>
              <a:rPr lang="en-US" b="1" dirty="0" smtClean="0">
                <a:solidFill>
                  <a:srgbClr val="FF0000"/>
                </a:solidFill>
                <a:sym typeface="Wingdings" panose="05000000000000000000" pitchFamily="2" charset="2"/>
              </a:rPr>
              <a:t>. 40,74,578</a:t>
            </a:r>
          </a:p>
          <a:p>
            <a:endParaRPr lang="en-US" b="1" dirty="0" smtClean="0">
              <a:solidFill>
                <a:srgbClr val="FF0000"/>
              </a:solidFill>
              <a:sym typeface="Wingdings" panose="05000000000000000000" pitchFamily="2" charset="2"/>
            </a:endParaRPr>
          </a:p>
          <a:p>
            <a:r>
              <a:rPr lang="en-US" b="1" dirty="0" smtClean="0">
                <a:solidFill>
                  <a:schemeClr val="tx1"/>
                </a:solidFill>
                <a:sym typeface="Wingdings" panose="05000000000000000000" pitchFamily="2" charset="2"/>
              </a:rPr>
              <a:t>DT AMR, DT Health Monitoring : </a:t>
            </a:r>
            <a:r>
              <a:rPr lang="en-US" b="1" dirty="0" smtClean="0">
                <a:solidFill>
                  <a:srgbClr val="FF0000"/>
                </a:solidFill>
                <a:sym typeface="Wingdings" panose="05000000000000000000" pitchFamily="2" charset="2"/>
              </a:rPr>
              <a:t>Additional </a:t>
            </a:r>
            <a:r>
              <a:rPr lang="en-US" b="1" dirty="0" err="1" smtClean="0">
                <a:solidFill>
                  <a:srgbClr val="FF0000"/>
                </a:solidFill>
                <a:sym typeface="Wingdings" panose="05000000000000000000" pitchFamily="2" charset="2"/>
              </a:rPr>
              <a:t>Rs</a:t>
            </a:r>
            <a:r>
              <a:rPr lang="en-US" b="1" dirty="0" smtClean="0">
                <a:solidFill>
                  <a:srgbClr val="FF0000"/>
                </a:solidFill>
                <a:sym typeface="Wingdings" panose="05000000000000000000" pitchFamily="2" charset="2"/>
              </a:rPr>
              <a:t>. 3-4 Lac</a:t>
            </a:r>
            <a:endParaRPr lang="en-US" b="1" dirty="0">
              <a:solidFill>
                <a:srgbClr val="FF0000"/>
              </a:solidFill>
              <a:sym typeface="Wingdings" panose="05000000000000000000" pitchFamily="2" charset="2"/>
            </a:endParaRPr>
          </a:p>
          <a:p>
            <a:endParaRPr lang="en-US" b="1" dirty="0" smtClean="0">
              <a:solidFill>
                <a:srgbClr val="FF0000"/>
              </a:solidFill>
              <a:sym typeface="Wingdings" panose="05000000000000000000" pitchFamily="2" charset="2"/>
            </a:endParaRPr>
          </a:p>
        </p:txBody>
      </p:sp>
      <p:sp>
        <p:nvSpPr>
          <p:cNvPr id="6" name="TextBox 5"/>
          <p:cNvSpPr txBox="1"/>
          <p:nvPr/>
        </p:nvSpPr>
        <p:spPr>
          <a:xfrm>
            <a:off x="754171" y="1831445"/>
            <a:ext cx="415274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Conventional Feeder Segregation Estimate</a:t>
            </a:r>
            <a:endParaRPr lang="en-US" dirty="0"/>
          </a:p>
        </p:txBody>
      </p:sp>
      <p:sp>
        <p:nvSpPr>
          <p:cNvPr id="7" name="TextBox 6"/>
          <p:cNvSpPr txBox="1"/>
          <p:nvPr/>
        </p:nvSpPr>
        <p:spPr>
          <a:xfrm>
            <a:off x="6021010" y="2404296"/>
            <a:ext cx="5612189" cy="31085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Smart Distribution Transformer : </a:t>
            </a:r>
            <a:r>
              <a:rPr lang="en-US" b="1" dirty="0" smtClean="0">
                <a:solidFill>
                  <a:srgbClr val="7030A0"/>
                </a:solidFill>
              </a:rPr>
              <a:t>12 Nos.</a:t>
            </a:r>
          </a:p>
          <a:p>
            <a:endParaRPr lang="en-US" dirty="0" smtClean="0"/>
          </a:p>
          <a:p>
            <a:r>
              <a:rPr lang="en-US" dirty="0" smtClean="0"/>
              <a:t>DT Up gradation Service charges : </a:t>
            </a:r>
            <a:r>
              <a:rPr lang="en-US" b="1" dirty="0" smtClean="0">
                <a:solidFill>
                  <a:srgbClr val="7030A0"/>
                </a:solidFill>
              </a:rPr>
              <a:t>12 Nos.</a:t>
            </a:r>
          </a:p>
          <a:p>
            <a:endParaRPr lang="en-US" b="1" dirty="0" smtClean="0">
              <a:solidFill>
                <a:srgbClr val="FF0000"/>
              </a:solidFill>
            </a:endParaRPr>
          </a:p>
          <a:p>
            <a:r>
              <a:rPr lang="en-US" dirty="0" smtClean="0">
                <a:solidFill>
                  <a:schemeClr val="tx1"/>
                </a:solidFill>
              </a:rPr>
              <a:t>DT AMR &amp; Energy Monitoring Service : </a:t>
            </a:r>
            <a:r>
              <a:rPr lang="en-US" b="1" dirty="0" smtClean="0">
                <a:solidFill>
                  <a:srgbClr val="7030A0"/>
                </a:solidFill>
              </a:rPr>
              <a:t>12 Nos.</a:t>
            </a:r>
          </a:p>
          <a:p>
            <a:endParaRPr lang="en-US" b="1" dirty="0">
              <a:solidFill>
                <a:schemeClr val="tx1"/>
              </a:solidFill>
            </a:endParaRPr>
          </a:p>
          <a:p>
            <a:r>
              <a:rPr lang="en-US" dirty="0" smtClean="0">
                <a:solidFill>
                  <a:schemeClr val="tx1"/>
                </a:solidFill>
              </a:rPr>
              <a:t>DT Health Monitoring :</a:t>
            </a:r>
            <a:r>
              <a:rPr lang="en-US" b="1" dirty="0" smtClean="0">
                <a:solidFill>
                  <a:schemeClr val="tx1"/>
                </a:solidFill>
              </a:rPr>
              <a:t> </a:t>
            </a:r>
            <a:r>
              <a:rPr lang="en-US" b="1" dirty="0" smtClean="0">
                <a:solidFill>
                  <a:srgbClr val="7030A0"/>
                </a:solidFill>
              </a:rPr>
              <a:t>12 Nos.</a:t>
            </a:r>
          </a:p>
          <a:p>
            <a:endParaRPr lang="en-US" b="1" dirty="0" smtClean="0">
              <a:solidFill>
                <a:srgbClr val="FF0000"/>
              </a:solidFill>
            </a:endParaRPr>
          </a:p>
          <a:p>
            <a:r>
              <a:rPr lang="en-US" b="1" dirty="0" smtClean="0">
                <a:solidFill>
                  <a:srgbClr val="FF0000"/>
                </a:solidFill>
              </a:rPr>
              <a:t>Annual O&amp;M </a:t>
            </a:r>
            <a:r>
              <a:rPr lang="en-US" b="1" dirty="0" smtClean="0">
                <a:solidFill>
                  <a:srgbClr val="FF0000"/>
                </a:solidFill>
              </a:rPr>
              <a:t> </a:t>
            </a:r>
            <a:endParaRPr lang="en-US" b="1" dirty="0" smtClean="0">
              <a:solidFill>
                <a:srgbClr val="FF0000"/>
              </a:solidFill>
            </a:endParaRPr>
          </a:p>
          <a:p>
            <a:r>
              <a:rPr lang="en-US" b="1" dirty="0">
                <a:solidFill>
                  <a:srgbClr val="FF0000"/>
                </a:solidFill>
              </a:rPr>
              <a:t> </a:t>
            </a:r>
            <a:r>
              <a:rPr lang="en-US" dirty="0" smtClean="0">
                <a:solidFill>
                  <a:schemeClr val="tx1"/>
                </a:solidFill>
              </a:rPr>
              <a:t>- Communication Charges </a:t>
            </a:r>
          </a:p>
          <a:p>
            <a:r>
              <a:rPr lang="en-US" dirty="0">
                <a:solidFill>
                  <a:schemeClr val="tx1"/>
                </a:solidFill>
              </a:rPr>
              <a:t> </a:t>
            </a:r>
            <a:r>
              <a:rPr lang="en-US" dirty="0" smtClean="0">
                <a:solidFill>
                  <a:schemeClr val="tx1"/>
                </a:solidFill>
              </a:rPr>
              <a:t>- Spares</a:t>
            </a:r>
          </a:p>
          <a:p>
            <a:r>
              <a:rPr lang="en-US" dirty="0">
                <a:solidFill>
                  <a:schemeClr val="tx1"/>
                </a:solidFill>
              </a:rPr>
              <a:t> </a:t>
            </a:r>
            <a:r>
              <a:rPr lang="en-US" dirty="0" smtClean="0">
                <a:solidFill>
                  <a:schemeClr val="tx1"/>
                </a:solidFill>
              </a:rPr>
              <a:t>- Software and IT Infrastructure Charges</a:t>
            </a:r>
          </a:p>
          <a:p>
            <a:endParaRPr lang="en-US" dirty="0" smtClean="0">
              <a:solidFill>
                <a:schemeClr val="tx1"/>
              </a:solidFill>
            </a:endParaRPr>
          </a:p>
          <a:p>
            <a:r>
              <a:rPr lang="en-US" b="1" dirty="0">
                <a:solidFill>
                  <a:srgbClr val="FF0000"/>
                </a:solidFill>
              </a:rPr>
              <a:t>App. </a:t>
            </a:r>
            <a:r>
              <a:rPr lang="en-US" b="1" dirty="0" err="1">
                <a:solidFill>
                  <a:srgbClr val="FF0000"/>
                </a:solidFill>
              </a:rPr>
              <a:t>Rs</a:t>
            </a:r>
            <a:r>
              <a:rPr lang="en-US" b="1" dirty="0">
                <a:solidFill>
                  <a:srgbClr val="FF0000"/>
                </a:solidFill>
              </a:rPr>
              <a:t>. </a:t>
            </a:r>
            <a:r>
              <a:rPr lang="en-US" b="1" dirty="0" smtClean="0">
                <a:solidFill>
                  <a:srgbClr val="FF0000"/>
                </a:solidFill>
              </a:rPr>
              <a:t>5,00,000-600000 </a:t>
            </a:r>
            <a:r>
              <a:rPr lang="en-US" b="1" dirty="0">
                <a:solidFill>
                  <a:srgbClr val="FF0000"/>
                </a:solidFill>
              </a:rPr>
              <a:t>for 12 Nos</a:t>
            </a:r>
            <a:r>
              <a:rPr lang="en-US" b="1" dirty="0" smtClean="0">
                <a:solidFill>
                  <a:srgbClr val="FF0000"/>
                </a:solidFill>
              </a:rPr>
              <a:t>.</a:t>
            </a:r>
            <a:endParaRPr lang="en-US" b="1" dirty="0">
              <a:solidFill>
                <a:srgbClr val="FF0000"/>
              </a:solidFill>
            </a:endParaRPr>
          </a:p>
        </p:txBody>
      </p:sp>
      <p:sp>
        <p:nvSpPr>
          <p:cNvPr id="8" name="TextBox 7"/>
          <p:cNvSpPr txBox="1"/>
          <p:nvPr/>
        </p:nvSpPr>
        <p:spPr>
          <a:xfrm>
            <a:off x="7070877" y="1906564"/>
            <a:ext cx="267733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smtClean="0"/>
              <a:t>Virtual Feeder Segregation</a:t>
            </a:r>
            <a:endParaRPr lang="en-US" dirty="0"/>
          </a:p>
        </p:txBody>
      </p:sp>
    </p:spTree>
    <p:extLst>
      <p:ext uri="{BB962C8B-B14F-4D97-AF65-F5344CB8AC3E}">
        <p14:creationId xmlns:p14="http://schemas.microsoft.com/office/powerpoint/2010/main" val="104106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771" y="1134683"/>
            <a:ext cx="10247088" cy="400110"/>
          </a:xfrm>
          <a:prstGeom prst="rect">
            <a:avLst/>
          </a:prstGeom>
          <a:noFill/>
        </p:spPr>
        <p:txBody>
          <a:bodyPr wrap="square" rtlCol="0">
            <a:spAutoFit/>
          </a:bodyPr>
          <a:lstStyle/>
          <a:p>
            <a:r>
              <a:rPr lang="en-US" sz="2000" b="1" dirty="0" smtClean="0"/>
              <a:t>Virtual Feeder </a:t>
            </a:r>
            <a:r>
              <a:rPr lang="en-US" sz="2000" b="1" dirty="0"/>
              <a:t>Segregation </a:t>
            </a:r>
            <a:r>
              <a:rPr lang="en-US" sz="2000" b="1" dirty="0" smtClean="0"/>
              <a:t>Benefits : Time &amp; Complexity Savings </a:t>
            </a:r>
            <a:endParaRPr lang="en-IN" sz="2000" b="1" dirty="0"/>
          </a:p>
        </p:txBody>
      </p:sp>
      <p:sp>
        <p:nvSpPr>
          <p:cNvPr id="6" name="Text Placeholder 5"/>
          <p:cNvSpPr>
            <a:spLocks noGrp="1"/>
          </p:cNvSpPr>
          <p:nvPr>
            <p:ph type="body" idx="1"/>
          </p:nvPr>
        </p:nvSpPr>
        <p:spPr/>
        <p:txBody>
          <a:bodyPr/>
          <a:lstStyle/>
          <a:p>
            <a:pPr marL="363728" lvl="2" indent="0">
              <a:lnSpc>
                <a:spcPct val="100000"/>
              </a:lnSpc>
              <a:spcBef>
                <a:spcPts val="0"/>
              </a:spcBef>
              <a:buSzPts val="3200"/>
              <a:buNone/>
            </a:pPr>
            <a:r>
              <a:rPr lang="en-US" sz="2000" dirty="0" smtClean="0">
                <a:solidFill>
                  <a:schemeClr val="tx1"/>
                </a:solidFill>
              </a:rPr>
              <a:t>Pre-installation </a:t>
            </a:r>
            <a:r>
              <a:rPr lang="en-US" sz="2000" dirty="0">
                <a:solidFill>
                  <a:schemeClr val="tx1"/>
                </a:solidFill>
              </a:rPr>
              <a:t>assembling and testing: 2 – 4  Days</a:t>
            </a:r>
          </a:p>
          <a:p>
            <a:pPr marL="395993" lvl="2" indent="0">
              <a:lnSpc>
                <a:spcPct val="100000"/>
              </a:lnSpc>
              <a:spcBef>
                <a:spcPts val="600"/>
              </a:spcBef>
              <a:buSzPts val="2692"/>
              <a:buNone/>
            </a:pPr>
            <a:r>
              <a:rPr lang="en-US" sz="2000" dirty="0">
                <a:solidFill>
                  <a:schemeClr val="tx1"/>
                </a:solidFill>
              </a:rPr>
              <a:t> </a:t>
            </a:r>
            <a:endParaRPr lang="en-US" sz="2000" dirty="0" smtClean="0">
              <a:solidFill>
                <a:schemeClr val="tx1"/>
              </a:solidFill>
            </a:endParaRPr>
          </a:p>
          <a:p>
            <a:pPr marL="395993" lvl="2" indent="0">
              <a:lnSpc>
                <a:spcPct val="100000"/>
              </a:lnSpc>
              <a:spcBef>
                <a:spcPts val="600"/>
              </a:spcBef>
              <a:buSzPts val="2692"/>
              <a:buNone/>
            </a:pPr>
            <a:r>
              <a:rPr lang="en-US" sz="2000" dirty="0" smtClean="0">
                <a:solidFill>
                  <a:schemeClr val="tx1"/>
                </a:solidFill>
              </a:rPr>
              <a:t>Testing </a:t>
            </a:r>
            <a:r>
              <a:rPr lang="en-US" sz="2000" dirty="0">
                <a:solidFill>
                  <a:schemeClr val="tx1"/>
                </a:solidFill>
              </a:rPr>
              <a:t>with 11 </a:t>
            </a:r>
            <a:r>
              <a:rPr lang="en-US" sz="2000" dirty="0" smtClean="0">
                <a:solidFill>
                  <a:schemeClr val="tx1"/>
                </a:solidFill>
              </a:rPr>
              <a:t>kV </a:t>
            </a:r>
            <a:r>
              <a:rPr lang="en-US" sz="2000" dirty="0">
                <a:solidFill>
                  <a:schemeClr val="tx1"/>
                </a:solidFill>
              </a:rPr>
              <a:t>Transformer: 2 – 3 Days</a:t>
            </a:r>
          </a:p>
          <a:p>
            <a:pPr marL="566928" lvl="2" indent="-170935">
              <a:lnSpc>
                <a:spcPct val="100000"/>
              </a:lnSpc>
              <a:spcBef>
                <a:spcPts val="600"/>
              </a:spcBef>
              <a:buSzPts val="2692"/>
            </a:pPr>
            <a:endParaRPr lang="en-US" sz="2000" dirty="0" smtClean="0">
              <a:solidFill>
                <a:schemeClr val="tx1"/>
              </a:solidFill>
            </a:endParaRPr>
          </a:p>
          <a:p>
            <a:pPr marL="395993" lvl="2" indent="0">
              <a:lnSpc>
                <a:spcPct val="100000"/>
              </a:lnSpc>
              <a:spcBef>
                <a:spcPts val="600"/>
              </a:spcBef>
              <a:buSzPts val="2692"/>
              <a:buNone/>
            </a:pPr>
            <a:r>
              <a:rPr lang="en-US" sz="2000" dirty="0" smtClean="0">
                <a:solidFill>
                  <a:schemeClr val="accent1"/>
                </a:solidFill>
              </a:rPr>
              <a:t>Onsite </a:t>
            </a:r>
            <a:r>
              <a:rPr lang="en-US" sz="2000" dirty="0">
                <a:solidFill>
                  <a:schemeClr val="accent1"/>
                </a:solidFill>
              </a:rPr>
              <a:t>replacement of </a:t>
            </a:r>
            <a:r>
              <a:rPr lang="en-US" sz="2000" dirty="0" smtClean="0">
                <a:solidFill>
                  <a:schemeClr val="accent1"/>
                </a:solidFill>
              </a:rPr>
              <a:t>upgraded </a:t>
            </a:r>
            <a:r>
              <a:rPr lang="en-US" sz="2000" dirty="0">
                <a:solidFill>
                  <a:schemeClr val="accent1"/>
                </a:solidFill>
              </a:rPr>
              <a:t>Smart </a:t>
            </a:r>
            <a:r>
              <a:rPr lang="en-US" sz="2000" dirty="0" smtClean="0">
                <a:solidFill>
                  <a:schemeClr val="accent1"/>
                </a:solidFill>
              </a:rPr>
              <a:t>Transformers with Commissioning &amp; Go Live </a:t>
            </a:r>
          </a:p>
          <a:p>
            <a:pPr marL="395993" lvl="2" indent="0">
              <a:lnSpc>
                <a:spcPct val="100000"/>
              </a:lnSpc>
              <a:spcBef>
                <a:spcPts val="600"/>
              </a:spcBef>
              <a:buSzPts val="2692"/>
              <a:buNone/>
            </a:pPr>
            <a:r>
              <a:rPr lang="en-US" sz="2000" dirty="0" smtClean="0">
                <a:solidFill>
                  <a:schemeClr val="accent1"/>
                </a:solidFill>
              </a:rPr>
              <a:t> </a:t>
            </a:r>
            <a:r>
              <a:rPr lang="en-US" sz="2000" dirty="0">
                <a:solidFill>
                  <a:schemeClr val="accent1"/>
                </a:solidFill>
              </a:rPr>
              <a:t>2 – 3 </a:t>
            </a:r>
            <a:r>
              <a:rPr lang="en-US" sz="2000" dirty="0" smtClean="0">
                <a:solidFill>
                  <a:schemeClr val="accent1"/>
                </a:solidFill>
              </a:rPr>
              <a:t>Days for all 12 Transformers of 1 feeder</a:t>
            </a:r>
          </a:p>
          <a:p>
            <a:pPr marL="395993" lvl="2" indent="0">
              <a:lnSpc>
                <a:spcPct val="100000"/>
              </a:lnSpc>
              <a:spcBef>
                <a:spcPts val="600"/>
              </a:spcBef>
              <a:buSzPts val="2692"/>
              <a:buNone/>
            </a:pPr>
            <a:endParaRPr lang="en-US" sz="2000" dirty="0" smtClean="0">
              <a:solidFill>
                <a:schemeClr val="tx1"/>
              </a:solidFill>
            </a:endParaRPr>
          </a:p>
          <a:p>
            <a:pPr marL="395993" lvl="2" indent="0">
              <a:lnSpc>
                <a:spcPct val="100000"/>
              </a:lnSpc>
              <a:spcBef>
                <a:spcPts val="600"/>
              </a:spcBef>
              <a:buSzPts val="2692"/>
              <a:buNone/>
            </a:pPr>
            <a:r>
              <a:rPr lang="en-US" sz="2000" b="1" dirty="0" smtClean="0">
                <a:solidFill>
                  <a:schemeClr val="accent2"/>
                </a:solidFill>
              </a:rPr>
              <a:t>Total: app. 7-10 Days for a feeder having 10-15 Agriculture Transformers</a:t>
            </a:r>
          </a:p>
          <a:p>
            <a:pPr marL="395993" lvl="2" indent="0">
              <a:lnSpc>
                <a:spcPct val="100000"/>
              </a:lnSpc>
              <a:spcBef>
                <a:spcPts val="600"/>
              </a:spcBef>
              <a:buSzPts val="2692"/>
              <a:buNone/>
            </a:pPr>
            <a:endParaRPr lang="en-US" sz="2000" b="1" dirty="0">
              <a:solidFill>
                <a:schemeClr val="accent2"/>
              </a:solidFill>
            </a:endParaRPr>
          </a:p>
          <a:p>
            <a:pPr marL="395993" lvl="2" indent="0">
              <a:lnSpc>
                <a:spcPct val="100000"/>
              </a:lnSpc>
              <a:spcBef>
                <a:spcPts val="600"/>
              </a:spcBef>
              <a:buSzPts val="2692"/>
              <a:buNone/>
            </a:pPr>
            <a:r>
              <a:rPr lang="en-US" sz="2000" b="1" dirty="0" smtClean="0">
                <a:solidFill>
                  <a:schemeClr val="accent2"/>
                </a:solidFill>
              </a:rPr>
              <a:t>No Right of Way Issues</a:t>
            </a:r>
            <a:r>
              <a:rPr lang="en-US" sz="2000" dirty="0" smtClean="0">
                <a:solidFill>
                  <a:schemeClr val="tx1"/>
                </a:solidFill>
              </a:rPr>
              <a:t> </a:t>
            </a:r>
            <a:endParaRPr lang="en-US" sz="2000" dirty="0">
              <a:solidFill>
                <a:schemeClr val="tx1"/>
              </a:solidFill>
            </a:endParaRPr>
          </a:p>
        </p:txBody>
      </p:sp>
    </p:spTree>
    <p:extLst>
      <p:ext uri="{BB962C8B-B14F-4D97-AF65-F5344CB8AC3E}">
        <p14:creationId xmlns:p14="http://schemas.microsoft.com/office/powerpoint/2010/main" val="374788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44546A"/>
              </a:buClr>
              <a:buSzPts val="4800"/>
              <a:buFont typeface="Calibri"/>
              <a:buNone/>
            </a:pPr>
            <a:r>
              <a:rPr lang="en-IN" sz="2800" b="1" dirty="0">
                <a:solidFill>
                  <a:srgbClr val="44546A"/>
                </a:solidFill>
                <a:sym typeface="Calibri"/>
              </a:rPr>
              <a:t>Objective of Agriculture Feeder Segregation</a:t>
            </a:r>
            <a:endParaRPr sz="2800" dirty="0"/>
          </a:p>
        </p:txBody>
      </p:sp>
      <p:sp>
        <p:nvSpPr>
          <p:cNvPr id="5" name="Rectangle 4"/>
          <p:cNvSpPr/>
          <p:nvPr/>
        </p:nvSpPr>
        <p:spPr>
          <a:xfrm>
            <a:off x="1" y="2136687"/>
            <a:ext cx="12191999" cy="2708434"/>
          </a:xfrm>
          <a:prstGeom prst="rect">
            <a:avLst/>
          </a:prstGeom>
        </p:spPr>
        <p:txBody>
          <a:bodyPr wrap="square">
            <a:spAutoFit/>
          </a:bodyPr>
          <a:lstStyle/>
          <a:p>
            <a:pPr marL="457200" lvl="3" algn="just">
              <a:tabLst>
                <a:tab pos="914400" algn="l"/>
              </a:tabLst>
            </a:pPr>
            <a:r>
              <a:rPr lang="en-US"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marL="457200" lvl="3" algn="just">
              <a:tabLst>
                <a:tab pos="914400" algn="l"/>
              </a:tabLst>
            </a:pP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1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Currently </a:t>
            </a: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rPr>
              <a:t>on a single feeder multiple types of consumers are connected mainly residential, commercial, industrial and agriculture </a:t>
            </a:r>
            <a:endParaRPr lang="en-US" sz="1600" dirty="0" smtClean="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R="0" lvl="1" algn="just">
              <a:spcBef>
                <a:spcPts val="0"/>
              </a:spcBef>
              <a:spcAft>
                <a:spcPts val="0"/>
              </a:spcAft>
              <a:tabLst>
                <a:tab pos="914400" algn="l"/>
              </a:tabLst>
            </a:pP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marR="0" lvl="1" algn="just">
              <a:spcBef>
                <a:spcPts val="0"/>
              </a:spcBef>
              <a:spcAft>
                <a:spcPts val="0"/>
              </a:spcAft>
              <a:tabLst>
                <a:tab pos="914400" algn="l"/>
              </a:tabLst>
            </a:pPr>
            <a:r>
              <a:rPr lang="en-US" sz="1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marL="457200" marR="0" lvl="1" algn="just">
              <a:spcBef>
                <a:spcPts val="0"/>
              </a:spcBef>
              <a:spcAft>
                <a:spcPts val="0"/>
              </a:spcAft>
              <a:tabLst>
                <a:tab pos="914400" algn="l"/>
              </a:tabLst>
            </a:pPr>
            <a:endPar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marR="0" lvl="1" algn="just">
              <a:spcBef>
                <a:spcPts val="0"/>
              </a:spcBef>
              <a:spcAft>
                <a:spcPts val="0"/>
              </a:spcAft>
              <a:tabLst>
                <a:tab pos="914400" algn="l"/>
              </a:tabLst>
            </a:pPr>
            <a:r>
              <a:rPr lang="en-US" sz="1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Round </a:t>
            </a: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rPr>
              <a:t>the clock power supply is required for all metered consumers i.e. residential, commercial and industrial </a:t>
            </a:r>
            <a:r>
              <a:rPr lang="en-US" sz="1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consumers</a:t>
            </a:r>
          </a:p>
          <a:p>
            <a:pPr marR="0" lvl="1" algn="just">
              <a:spcBef>
                <a:spcPts val="0"/>
              </a:spcBef>
              <a:spcAft>
                <a:spcPts val="0"/>
              </a:spcAft>
              <a:tabLst>
                <a:tab pos="914400" algn="l"/>
              </a:tabLst>
            </a:pP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marR="0" lvl="1" algn="just">
              <a:spcBef>
                <a:spcPts val="0"/>
              </a:spcBef>
              <a:spcAft>
                <a:spcPts val="0"/>
              </a:spcAft>
              <a:tabLst>
                <a:tab pos="914400" algn="l"/>
              </a:tabLst>
            </a:pPr>
            <a:r>
              <a:rPr lang="en-US" sz="1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marL="457200" marR="0" lvl="1" algn="just">
              <a:spcBef>
                <a:spcPts val="0"/>
              </a:spcBef>
              <a:spcAft>
                <a:spcPts val="0"/>
              </a:spcAft>
              <a:tabLst>
                <a:tab pos="914400" algn="l"/>
              </a:tabLst>
            </a:pP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1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marL="457200" marR="0" lvl="1" algn="just">
              <a:spcBef>
                <a:spcPts val="0"/>
              </a:spcBef>
              <a:spcAft>
                <a:spcPts val="0"/>
              </a:spcAft>
              <a:tabLst>
                <a:tab pos="914400" algn="l"/>
              </a:tabLst>
            </a:pP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1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Agriculture </a:t>
            </a: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rPr>
              <a:t>supply is subsidized as well as </a:t>
            </a:r>
            <a:r>
              <a:rPr lang="en-US" sz="1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non-metered. So </a:t>
            </a: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rPr>
              <a:t>to prevent misuse of subsidized and non-metered energy, it is essential to </a:t>
            </a:r>
            <a:endParaRPr lang="en-US" sz="1600" dirty="0" smtClean="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marR="0" lvl="1" algn="just">
              <a:spcBef>
                <a:spcPts val="0"/>
              </a:spcBef>
              <a:spcAft>
                <a:spcPts val="0"/>
              </a:spcAft>
              <a:tabLst>
                <a:tab pos="914400" algn="l"/>
              </a:tabLst>
            </a:pP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1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limit </a:t>
            </a: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rPr>
              <a:t>duration </a:t>
            </a:r>
            <a:r>
              <a:rPr lang="en-US" sz="1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of supply </a:t>
            </a: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rPr>
              <a:t>for agriculture consumers to 8-12 Hours instead of round the clock </a:t>
            </a:r>
            <a:r>
              <a:rPr lang="en-US" sz="16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supply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2005" y="2042160"/>
            <a:ext cx="9949855" cy="4061460"/>
          </a:xfrm>
          <a:prstGeom prst="rect">
            <a:avLst/>
          </a:prstGeom>
        </p:spPr>
      </p:pic>
      <p:sp>
        <p:nvSpPr>
          <p:cNvPr id="5" name="TextBox 4"/>
          <p:cNvSpPr txBox="1"/>
          <p:nvPr/>
        </p:nvSpPr>
        <p:spPr>
          <a:xfrm>
            <a:off x="982771" y="1134683"/>
            <a:ext cx="10247088" cy="400110"/>
          </a:xfrm>
          <a:prstGeom prst="rect">
            <a:avLst/>
          </a:prstGeom>
          <a:noFill/>
        </p:spPr>
        <p:txBody>
          <a:bodyPr wrap="square" rtlCol="0">
            <a:spAutoFit/>
          </a:bodyPr>
          <a:lstStyle/>
          <a:p>
            <a:r>
              <a:rPr lang="en-US" sz="2000" b="1" dirty="0" smtClean="0"/>
              <a:t>Virtual Feeder </a:t>
            </a:r>
            <a:r>
              <a:rPr lang="en-US" sz="2000" b="1" dirty="0"/>
              <a:t>Segregation </a:t>
            </a:r>
            <a:r>
              <a:rPr lang="en-US" sz="2000" b="1" dirty="0" smtClean="0"/>
              <a:t>: AMR &amp; Audit – 5 HP Pump – 5 Time Current </a:t>
            </a:r>
            <a:endParaRPr lang="en-IN" sz="2000" b="1" dirty="0"/>
          </a:p>
        </p:txBody>
      </p:sp>
    </p:spTree>
    <p:extLst>
      <p:ext uri="{BB962C8B-B14F-4D97-AF65-F5344CB8AC3E}">
        <p14:creationId xmlns:p14="http://schemas.microsoft.com/office/powerpoint/2010/main" val="294660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2770" y="1134683"/>
            <a:ext cx="10625029" cy="400110"/>
          </a:xfrm>
          <a:prstGeom prst="rect">
            <a:avLst/>
          </a:prstGeom>
          <a:noFill/>
        </p:spPr>
        <p:txBody>
          <a:bodyPr wrap="square" rtlCol="0">
            <a:spAutoFit/>
          </a:bodyPr>
          <a:lstStyle/>
          <a:p>
            <a:r>
              <a:rPr lang="en-US" sz="2000" b="1" dirty="0" smtClean="0"/>
              <a:t>Virtual Feeder </a:t>
            </a:r>
            <a:r>
              <a:rPr lang="en-US" sz="2000" b="1" dirty="0"/>
              <a:t>Segregation </a:t>
            </a:r>
            <a:r>
              <a:rPr lang="en-US" sz="2000" b="1" dirty="0" smtClean="0"/>
              <a:t>: Commercial Loss Reduction </a:t>
            </a:r>
            <a:endParaRPr lang="en-IN" sz="2000" b="1" dirty="0"/>
          </a:p>
        </p:txBody>
      </p:sp>
      <p:graphicFrame>
        <p:nvGraphicFramePr>
          <p:cNvPr id="12" name="Google Shape;718;p19"/>
          <p:cNvGraphicFramePr/>
          <p:nvPr>
            <p:extLst>
              <p:ext uri="{D42A27DB-BD31-4B8C-83A1-F6EECF244321}">
                <p14:modId xmlns:p14="http://schemas.microsoft.com/office/powerpoint/2010/main" val="2550406677"/>
              </p:ext>
            </p:extLst>
          </p:nvPr>
        </p:nvGraphicFramePr>
        <p:xfrm>
          <a:off x="1456268" y="2277140"/>
          <a:ext cx="5575466" cy="2847525"/>
        </p:xfrm>
        <a:graphic>
          <a:graphicData uri="http://schemas.openxmlformats.org/drawingml/2006/table">
            <a:tbl>
              <a:tblPr>
                <a:noFill/>
                <a:tableStyleId>{D068D9FD-8A43-44B7-9A6F-5A9075B061D2}</a:tableStyleId>
              </a:tblPr>
              <a:tblGrid>
                <a:gridCol w="1431866"/>
                <a:gridCol w="653645"/>
                <a:gridCol w="791852"/>
                <a:gridCol w="684301"/>
                <a:gridCol w="674519"/>
                <a:gridCol w="674519"/>
                <a:gridCol w="664764"/>
              </a:tblGrid>
              <a:tr h="949175">
                <a:tc>
                  <a:txBody>
                    <a:bodyPr/>
                    <a:lstStyle/>
                    <a:p>
                      <a:pPr marL="0" marR="0" lvl="0" indent="0" algn="ctr" rtl="0">
                        <a:spcBef>
                          <a:spcPts val="0"/>
                        </a:spcBef>
                        <a:spcAft>
                          <a:spcPts val="0"/>
                        </a:spcAft>
                        <a:buNone/>
                      </a:pPr>
                      <a:r>
                        <a:rPr lang="en-IN" sz="1800" u="none" strike="noStrike" cap="none" dirty="0"/>
                        <a:t>Consumer</a:t>
                      </a: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dirty="0"/>
                        <a:t>1</a:t>
                      </a: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dirty="0"/>
                        <a:t>2</a:t>
                      </a: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a:t>3</a:t>
                      </a:r>
                      <a:endParaRPr sz="1800" b="0" i="0" u="none" strike="noStrike" cap="none">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a:t>4</a:t>
                      </a:r>
                      <a:endParaRPr sz="1800" b="0" i="0" u="none" strike="noStrike" cap="none">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a:t>5</a:t>
                      </a:r>
                      <a:endParaRPr sz="1800" b="0" i="0" u="none" strike="noStrike" cap="none">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a:t>6</a:t>
                      </a:r>
                      <a:endParaRPr sz="1800" b="0" i="0" u="none" strike="noStrike" cap="none">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949175">
                <a:tc>
                  <a:txBody>
                    <a:bodyPr/>
                    <a:lstStyle/>
                    <a:p>
                      <a:pPr marL="0" marR="0" lvl="0" indent="0" algn="ctr" rtl="0">
                        <a:spcBef>
                          <a:spcPts val="0"/>
                        </a:spcBef>
                        <a:spcAft>
                          <a:spcPts val="0"/>
                        </a:spcAft>
                        <a:buNone/>
                      </a:pPr>
                      <a:r>
                        <a:rPr lang="en-IN" sz="1800" u="none" strike="noStrike" cap="none"/>
                        <a:t>Sanction load in HP</a:t>
                      </a:r>
                      <a:endParaRPr sz="1800" b="0" i="0" u="none" strike="noStrike" cap="none">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a:t>7.5</a:t>
                      </a:r>
                      <a:endParaRPr sz="1800" b="0" i="0" u="none" strike="noStrike" cap="none">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dirty="0"/>
                        <a:t>12.5</a:t>
                      </a: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dirty="0"/>
                        <a:t>12.5</a:t>
                      </a: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dirty="0"/>
                        <a:t>5</a:t>
                      </a: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dirty="0"/>
                        <a:t>10</a:t>
                      </a: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a:t>7.5</a:t>
                      </a:r>
                      <a:endParaRPr sz="1800" b="0" i="0" u="none" strike="noStrike" cap="none">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949175">
                <a:tc>
                  <a:txBody>
                    <a:bodyPr/>
                    <a:lstStyle/>
                    <a:p>
                      <a:pPr marL="0" marR="0" lvl="0" indent="0" algn="ctr" rtl="0">
                        <a:spcBef>
                          <a:spcPts val="0"/>
                        </a:spcBef>
                        <a:spcAft>
                          <a:spcPts val="0"/>
                        </a:spcAft>
                        <a:buNone/>
                      </a:pPr>
                      <a:r>
                        <a:rPr lang="en-IN" sz="1800" u="none" strike="noStrike" cap="none" dirty="0" smtClean="0"/>
                        <a:t>Load Irregularities</a:t>
                      </a:r>
                      <a:r>
                        <a:rPr lang="en-IN" sz="1800" u="none" strike="noStrike" cap="none" baseline="0" dirty="0" smtClean="0"/>
                        <a:t> </a:t>
                      </a:r>
                    </a:p>
                    <a:p>
                      <a:pPr marL="0" marR="0" lvl="0" indent="0" algn="ctr" rtl="0">
                        <a:spcBef>
                          <a:spcPts val="0"/>
                        </a:spcBef>
                        <a:spcAft>
                          <a:spcPts val="0"/>
                        </a:spcAft>
                        <a:buNone/>
                      </a:pPr>
                      <a:r>
                        <a:rPr lang="en-IN" sz="1800" u="none" strike="noStrike" cap="none" dirty="0" smtClean="0"/>
                        <a:t>in </a:t>
                      </a:r>
                      <a:r>
                        <a:rPr lang="en-IN" sz="1800" u="none" strike="noStrike" cap="none" dirty="0"/>
                        <a:t>HP</a:t>
                      </a: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b="1" i="0" u="none" strike="noStrike" cap="none" dirty="0" smtClean="0">
                          <a:solidFill>
                            <a:srgbClr val="FFFF00"/>
                          </a:solidFill>
                          <a:latin typeface="Calibri"/>
                          <a:ea typeface="Calibri"/>
                          <a:cs typeface="Calibri"/>
                          <a:sym typeface="Arial"/>
                        </a:rPr>
                        <a:t>App.</a:t>
                      </a:r>
                      <a:r>
                        <a:rPr lang="en-IN" sz="1800" b="1" i="0" u="none" strike="noStrike" cap="none" baseline="0" dirty="0" smtClean="0">
                          <a:solidFill>
                            <a:srgbClr val="FFFF00"/>
                          </a:solidFill>
                          <a:latin typeface="Calibri"/>
                          <a:ea typeface="Calibri"/>
                          <a:cs typeface="Calibri"/>
                          <a:sym typeface="Arial"/>
                        </a:rPr>
                        <a:t> </a:t>
                      </a:r>
                    </a:p>
                    <a:p>
                      <a:pPr marL="0" marR="0" lvl="0" indent="0" algn="ctr" rtl="0">
                        <a:spcBef>
                          <a:spcPts val="0"/>
                        </a:spcBef>
                        <a:spcAft>
                          <a:spcPts val="0"/>
                        </a:spcAft>
                        <a:buNone/>
                      </a:pPr>
                      <a:r>
                        <a:rPr lang="en-IN" sz="1800" b="1" i="0" u="none" strike="noStrike" cap="none" baseline="0" dirty="0" smtClean="0">
                          <a:solidFill>
                            <a:srgbClr val="FFFF00"/>
                          </a:solidFill>
                          <a:latin typeface="Calibri"/>
                          <a:ea typeface="Calibri"/>
                          <a:cs typeface="Calibri"/>
                          <a:sym typeface="Arial"/>
                        </a:rPr>
                        <a:t>25 HP</a:t>
                      </a:r>
                      <a:endParaRPr sz="1800" b="1" i="0" u="none" strike="noStrike" cap="none" dirty="0">
                        <a:solidFill>
                          <a:srgbClr val="FFFF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b="1" i="0" u="none" strike="noStrike" cap="none" dirty="0" smtClean="0">
                          <a:solidFill>
                            <a:srgbClr val="FFFF00"/>
                          </a:solidFill>
                          <a:latin typeface="Calibri"/>
                          <a:ea typeface="Calibri"/>
                          <a:cs typeface="Calibri"/>
                          <a:sym typeface="Arial"/>
                        </a:rPr>
                        <a:t>App.</a:t>
                      </a:r>
                      <a:r>
                        <a:rPr lang="en-IN" sz="1800" b="1" i="0" u="none" strike="noStrike" cap="none" baseline="0" dirty="0" smtClean="0">
                          <a:solidFill>
                            <a:srgbClr val="FFFF00"/>
                          </a:solidFill>
                          <a:latin typeface="Calibri"/>
                          <a:ea typeface="Calibri"/>
                          <a:cs typeface="Calibri"/>
                          <a:sym typeface="Arial"/>
                        </a:rPr>
                        <a:t> 25 HP</a:t>
                      </a:r>
                      <a:endParaRPr sz="1800" b="1" i="0" u="none" strike="noStrike" cap="none" dirty="0">
                        <a:solidFill>
                          <a:srgbClr val="FFFF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b="1" i="0" u="none" strike="noStrike" cap="none" dirty="0" smtClean="0">
                          <a:solidFill>
                            <a:srgbClr val="FFFF00"/>
                          </a:solidFill>
                          <a:latin typeface="Calibri"/>
                          <a:ea typeface="Calibri"/>
                          <a:cs typeface="Calibri"/>
                          <a:sym typeface="Arial"/>
                        </a:rPr>
                        <a:t>App.</a:t>
                      </a:r>
                      <a:r>
                        <a:rPr lang="en-IN" sz="1800" b="1" i="0" u="none" strike="noStrike" cap="none" baseline="0" dirty="0" smtClean="0">
                          <a:solidFill>
                            <a:srgbClr val="FFFF00"/>
                          </a:solidFill>
                          <a:latin typeface="Calibri"/>
                          <a:ea typeface="Calibri"/>
                          <a:cs typeface="Calibri"/>
                          <a:sym typeface="Arial"/>
                        </a:rPr>
                        <a:t> 20 HP</a:t>
                      </a:r>
                      <a:endParaRPr sz="1800" b="1" i="0" u="none" strike="noStrike" cap="none" dirty="0">
                        <a:solidFill>
                          <a:srgbClr val="FFFF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b="1" i="0" u="none" strike="noStrike" cap="none" dirty="0" smtClean="0">
                          <a:solidFill>
                            <a:srgbClr val="FFFF00"/>
                          </a:solidFill>
                          <a:latin typeface="Calibri"/>
                          <a:ea typeface="Calibri"/>
                          <a:cs typeface="Calibri"/>
                          <a:sym typeface="Arial"/>
                        </a:rPr>
                        <a:t>App.</a:t>
                      </a:r>
                      <a:r>
                        <a:rPr lang="en-IN" sz="1800" b="1" i="0" u="none" strike="noStrike" cap="none" baseline="0" dirty="0" smtClean="0">
                          <a:solidFill>
                            <a:srgbClr val="FFFF00"/>
                          </a:solidFill>
                          <a:latin typeface="Calibri"/>
                          <a:ea typeface="Calibri"/>
                          <a:cs typeface="Calibri"/>
                          <a:sym typeface="Arial"/>
                        </a:rPr>
                        <a:t> 20 HP</a:t>
                      </a:r>
                      <a:endParaRPr sz="1800" b="1" i="0" u="none" strike="noStrike" cap="none" dirty="0">
                        <a:solidFill>
                          <a:srgbClr val="FFFF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graphicFrame>
        <p:nvGraphicFramePr>
          <p:cNvPr id="13" name="Google Shape;719;p19"/>
          <p:cNvGraphicFramePr/>
          <p:nvPr>
            <p:extLst>
              <p:ext uri="{D42A27DB-BD31-4B8C-83A1-F6EECF244321}">
                <p14:modId xmlns:p14="http://schemas.microsoft.com/office/powerpoint/2010/main" val="1206246898"/>
              </p:ext>
            </p:extLst>
          </p:nvPr>
        </p:nvGraphicFramePr>
        <p:xfrm>
          <a:off x="7031736" y="2277141"/>
          <a:ext cx="3875800" cy="2847525"/>
        </p:xfrm>
        <a:graphic>
          <a:graphicData uri="http://schemas.openxmlformats.org/drawingml/2006/table">
            <a:tbl>
              <a:tblPr>
                <a:noFill/>
                <a:tableStyleId>{D068D9FD-8A43-44B7-9A6F-5A9075B061D2}</a:tableStyleId>
              </a:tblPr>
              <a:tblGrid>
                <a:gridCol w="611400"/>
                <a:gridCol w="740675"/>
                <a:gridCol w="640075"/>
                <a:gridCol w="630925"/>
                <a:gridCol w="630925"/>
                <a:gridCol w="621800"/>
              </a:tblGrid>
              <a:tr h="949175">
                <a:tc>
                  <a:txBody>
                    <a:bodyPr/>
                    <a:lstStyle/>
                    <a:p>
                      <a:pPr marL="0" marR="0" lvl="0" indent="0" algn="ctr" rtl="0">
                        <a:spcBef>
                          <a:spcPts val="0"/>
                        </a:spcBef>
                        <a:spcAft>
                          <a:spcPts val="0"/>
                        </a:spcAft>
                        <a:buNone/>
                      </a:pPr>
                      <a:r>
                        <a:rPr lang="en-IN" sz="1800" u="none" strike="noStrike" cap="none" dirty="0"/>
                        <a:t>7</a:t>
                      </a: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dirty="0"/>
                        <a:t>8</a:t>
                      </a: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dirty="0"/>
                        <a:t>9</a:t>
                      </a: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a:t>10</a:t>
                      </a:r>
                      <a:endParaRPr sz="1800" b="0" i="0" u="none" strike="noStrike" cap="none">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a:t>11</a:t>
                      </a:r>
                      <a:endParaRPr sz="1800" b="0" i="0" u="none" strike="noStrike" cap="none">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a:t>12</a:t>
                      </a:r>
                      <a:endParaRPr sz="1800" b="0" i="0" u="none" strike="noStrike" cap="none">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949175">
                <a:tc>
                  <a:txBody>
                    <a:bodyPr/>
                    <a:lstStyle/>
                    <a:p>
                      <a:pPr marL="0" marR="0" lvl="0" indent="0" algn="ctr" rtl="0">
                        <a:spcBef>
                          <a:spcPts val="0"/>
                        </a:spcBef>
                        <a:spcAft>
                          <a:spcPts val="0"/>
                        </a:spcAft>
                        <a:buNone/>
                      </a:pPr>
                      <a:r>
                        <a:rPr lang="en-IN" sz="1800" u="none" strike="noStrike" cap="none"/>
                        <a:t>7.5</a:t>
                      </a:r>
                      <a:endParaRPr sz="1800" b="0" i="0" u="none" strike="noStrike" cap="none">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dirty="0"/>
                        <a:t>7.5</a:t>
                      </a: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dirty="0"/>
                        <a:t>10</a:t>
                      </a: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dirty="0"/>
                        <a:t>5</a:t>
                      </a: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a:t>7.5</a:t>
                      </a:r>
                      <a:endParaRPr sz="1800" b="0" i="0" u="none" strike="noStrike" cap="none">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IN" sz="1800" u="none" strike="noStrike" cap="none"/>
                        <a:t>7.5</a:t>
                      </a:r>
                      <a:endParaRPr sz="1800" b="0" i="0" u="none" strike="noStrike" cap="none">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949175">
                <a:tc>
                  <a:txBody>
                    <a:bodyPr/>
                    <a:lstStyle/>
                    <a:p>
                      <a:pPr marL="0" marR="0" lvl="0" indent="0" algn="ctr" rtl="0">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4" name="TextBox 3"/>
          <p:cNvSpPr txBox="1"/>
          <p:nvPr/>
        </p:nvSpPr>
        <p:spPr>
          <a:xfrm>
            <a:off x="1286933" y="1845734"/>
            <a:ext cx="4480714" cy="400110"/>
          </a:xfrm>
          <a:prstGeom prst="rect">
            <a:avLst/>
          </a:prstGeom>
          <a:noFill/>
        </p:spPr>
        <p:txBody>
          <a:bodyPr wrap="none" rtlCol="0">
            <a:spAutoFit/>
          </a:bodyPr>
          <a:lstStyle/>
          <a:p>
            <a:r>
              <a:rPr lang="en-US" sz="2000" b="1" dirty="0" smtClean="0">
                <a:solidFill>
                  <a:srgbClr val="002060"/>
                </a:solidFill>
              </a:rPr>
              <a:t>Identification of Load Irregularities:</a:t>
            </a:r>
            <a:endParaRPr lang="en-US" sz="2000" b="1" dirty="0">
              <a:solidFill>
                <a:srgbClr val="002060"/>
              </a:solidFill>
            </a:endParaRPr>
          </a:p>
        </p:txBody>
      </p:sp>
      <p:sp>
        <p:nvSpPr>
          <p:cNvPr id="14" name="TextBox 13"/>
          <p:cNvSpPr txBox="1"/>
          <p:nvPr/>
        </p:nvSpPr>
        <p:spPr>
          <a:xfrm>
            <a:off x="1286933" y="5325533"/>
            <a:ext cx="9887643" cy="400110"/>
          </a:xfrm>
          <a:prstGeom prst="rect">
            <a:avLst/>
          </a:prstGeom>
          <a:noFill/>
        </p:spPr>
        <p:txBody>
          <a:bodyPr wrap="none" rtlCol="0">
            <a:spAutoFit/>
          </a:bodyPr>
          <a:lstStyle/>
          <a:p>
            <a:r>
              <a:rPr lang="en-US" sz="2000" b="1" dirty="0" smtClean="0">
                <a:solidFill>
                  <a:srgbClr val="002060"/>
                </a:solidFill>
              </a:rPr>
              <a:t>Built in Protections for Overload to trip with auto re-closure and permanent trip </a:t>
            </a:r>
            <a:endParaRPr lang="en-US" sz="2000" b="1" dirty="0">
              <a:solidFill>
                <a:srgbClr val="002060"/>
              </a:solidFill>
            </a:endParaRPr>
          </a:p>
        </p:txBody>
      </p:sp>
    </p:spTree>
    <p:extLst>
      <p:ext uri="{BB962C8B-B14F-4D97-AF65-F5344CB8AC3E}">
        <p14:creationId xmlns:p14="http://schemas.microsoft.com/office/powerpoint/2010/main" val="2919383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2771" y="1134683"/>
            <a:ext cx="10247088" cy="400110"/>
          </a:xfrm>
          <a:prstGeom prst="rect">
            <a:avLst/>
          </a:prstGeom>
          <a:noFill/>
        </p:spPr>
        <p:txBody>
          <a:bodyPr wrap="square" rtlCol="0">
            <a:spAutoFit/>
          </a:bodyPr>
          <a:lstStyle/>
          <a:p>
            <a:r>
              <a:rPr lang="en-US" sz="2000" b="1" dirty="0" smtClean="0"/>
              <a:t>Virtual Feeder </a:t>
            </a:r>
            <a:r>
              <a:rPr lang="en-US" sz="2000" b="1" dirty="0"/>
              <a:t>Segregation </a:t>
            </a:r>
            <a:r>
              <a:rPr lang="en-US" sz="2000" b="1" dirty="0" smtClean="0"/>
              <a:t>: Transformer Life </a:t>
            </a:r>
            <a:endParaRPr lang="en-IN" sz="2000" b="1" dirty="0"/>
          </a:p>
        </p:txBody>
      </p:sp>
      <p:sp>
        <p:nvSpPr>
          <p:cNvPr id="2" name="TextBox 1"/>
          <p:cNvSpPr txBox="1"/>
          <p:nvPr/>
        </p:nvSpPr>
        <p:spPr>
          <a:xfrm>
            <a:off x="584200" y="1752594"/>
            <a:ext cx="4918334" cy="307777"/>
          </a:xfrm>
          <a:prstGeom prst="rect">
            <a:avLst/>
          </a:prstGeom>
          <a:noFill/>
        </p:spPr>
        <p:txBody>
          <a:bodyPr wrap="none" rtlCol="0">
            <a:spAutoFit/>
          </a:bodyPr>
          <a:lstStyle/>
          <a:p>
            <a:r>
              <a:rPr lang="en-US" b="1" dirty="0" smtClean="0"/>
              <a:t>Physical Feeder Segregation : 11 kV HT Side Switching </a:t>
            </a:r>
            <a:endParaRPr lang="en-US" b="1" dirty="0"/>
          </a:p>
        </p:txBody>
      </p:sp>
      <p:sp>
        <p:nvSpPr>
          <p:cNvPr id="6" name="TextBox 5"/>
          <p:cNvSpPr txBox="1"/>
          <p:nvPr/>
        </p:nvSpPr>
        <p:spPr>
          <a:xfrm>
            <a:off x="6400800" y="1761060"/>
            <a:ext cx="4092787" cy="307777"/>
          </a:xfrm>
          <a:prstGeom prst="rect">
            <a:avLst/>
          </a:prstGeom>
          <a:noFill/>
        </p:spPr>
        <p:txBody>
          <a:bodyPr wrap="none" rtlCol="0">
            <a:spAutoFit/>
          </a:bodyPr>
          <a:lstStyle/>
          <a:p>
            <a:r>
              <a:rPr lang="en-US" b="1" dirty="0" smtClean="0"/>
              <a:t>Virtual Feeder Segregation : No HT Switching </a:t>
            </a:r>
            <a:endParaRPr lang="en-US" b="1" dirty="0"/>
          </a:p>
        </p:txBody>
      </p:sp>
      <p:sp>
        <p:nvSpPr>
          <p:cNvPr id="7" name="TextBox 6"/>
          <p:cNvSpPr txBox="1"/>
          <p:nvPr/>
        </p:nvSpPr>
        <p:spPr>
          <a:xfrm>
            <a:off x="424266" y="4833627"/>
            <a:ext cx="5093061" cy="1169551"/>
          </a:xfrm>
          <a:prstGeom prst="rect">
            <a:avLst/>
          </a:prstGeom>
          <a:noFill/>
        </p:spPr>
        <p:txBody>
          <a:bodyPr wrap="none" rtlCol="0">
            <a:spAutoFit/>
          </a:bodyPr>
          <a:lstStyle/>
          <a:p>
            <a:r>
              <a:rPr lang="en-US" b="1" dirty="0" smtClean="0"/>
              <a:t>Virtual Feeder Segregation : Identification of Overloading </a:t>
            </a:r>
          </a:p>
          <a:p>
            <a:endParaRPr lang="en-US" dirty="0" smtClean="0"/>
          </a:p>
          <a:p>
            <a:r>
              <a:rPr lang="en-US" dirty="0" smtClean="0"/>
              <a:t>16 kVA Transformer : Rated Current – </a:t>
            </a:r>
            <a:r>
              <a:rPr lang="en-US" dirty="0" smtClean="0"/>
              <a:t>20-22 </a:t>
            </a:r>
            <a:r>
              <a:rPr lang="en-US" dirty="0" smtClean="0"/>
              <a:t>A </a:t>
            </a:r>
          </a:p>
          <a:p>
            <a:endParaRPr lang="en-US" dirty="0" smtClean="0"/>
          </a:p>
          <a:p>
            <a:r>
              <a:rPr lang="en-US" dirty="0"/>
              <a:t>4</a:t>
            </a:r>
            <a:r>
              <a:rPr lang="en-US" dirty="0" smtClean="0"/>
              <a:t>0% Overloaded : Continuous operation at 28-30 A</a:t>
            </a:r>
            <a:endParaRPr lang="en-US" dirty="0"/>
          </a:p>
        </p:txBody>
      </p:sp>
      <p:pic>
        <p:nvPicPr>
          <p:cNvPr id="9" name="Picture 8"/>
          <p:cNvPicPr>
            <a:picLocks noChangeAspect="1"/>
          </p:cNvPicPr>
          <p:nvPr/>
        </p:nvPicPr>
        <p:blipFill>
          <a:blip r:embed="rId2"/>
          <a:stretch>
            <a:fillRect/>
          </a:stretch>
        </p:blipFill>
        <p:spPr>
          <a:xfrm>
            <a:off x="6240930" y="2085422"/>
            <a:ext cx="4774204" cy="2086665"/>
          </a:xfrm>
          <a:prstGeom prst="rect">
            <a:avLst/>
          </a:prstGeom>
        </p:spPr>
      </p:pic>
      <p:pic>
        <p:nvPicPr>
          <p:cNvPr id="10" name="Picture 9"/>
          <p:cNvPicPr>
            <a:picLocks noChangeAspect="1"/>
          </p:cNvPicPr>
          <p:nvPr/>
        </p:nvPicPr>
        <p:blipFill>
          <a:blip r:embed="rId3"/>
          <a:stretch>
            <a:fillRect/>
          </a:stretch>
        </p:blipFill>
        <p:spPr>
          <a:xfrm>
            <a:off x="6240930" y="4222533"/>
            <a:ext cx="4841694" cy="1976345"/>
          </a:xfrm>
          <a:prstGeom prst="rect">
            <a:avLst/>
          </a:prstGeom>
        </p:spPr>
      </p:pic>
      <p:sp>
        <p:nvSpPr>
          <p:cNvPr id="3" name="Right Arrow 2"/>
          <p:cNvSpPr/>
          <p:nvPr/>
        </p:nvSpPr>
        <p:spPr>
          <a:xfrm>
            <a:off x="5239642" y="2929467"/>
            <a:ext cx="771691" cy="236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239642" y="5210705"/>
            <a:ext cx="771691" cy="236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271870" y="2160354"/>
            <a:ext cx="4852973" cy="2120070"/>
          </a:xfrm>
          <a:prstGeom prst="rect">
            <a:avLst/>
          </a:prstGeom>
        </p:spPr>
      </p:pic>
    </p:spTree>
    <p:extLst>
      <p:ext uri="{BB962C8B-B14F-4D97-AF65-F5344CB8AC3E}">
        <p14:creationId xmlns:p14="http://schemas.microsoft.com/office/powerpoint/2010/main" val="1543068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771" y="1134683"/>
            <a:ext cx="10247088" cy="400110"/>
          </a:xfrm>
          <a:prstGeom prst="rect">
            <a:avLst/>
          </a:prstGeom>
          <a:noFill/>
        </p:spPr>
        <p:txBody>
          <a:bodyPr wrap="square" rtlCol="0">
            <a:spAutoFit/>
          </a:bodyPr>
          <a:lstStyle/>
          <a:p>
            <a:r>
              <a:rPr lang="en-US" sz="2000" b="1" dirty="0" smtClean="0"/>
              <a:t>Virtual Feeder </a:t>
            </a:r>
            <a:r>
              <a:rPr lang="en-US" sz="2000" b="1" dirty="0"/>
              <a:t>Segregation </a:t>
            </a:r>
            <a:r>
              <a:rPr lang="en-US" sz="2000" b="1" dirty="0" smtClean="0"/>
              <a:t>: Transformer Health Monitoring </a:t>
            </a:r>
            <a:endParaRPr lang="en-IN" sz="2000" b="1" dirty="0"/>
          </a:p>
        </p:txBody>
      </p:sp>
      <p:sp>
        <p:nvSpPr>
          <p:cNvPr id="5" name="TextBox 4"/>
          <p:cNvSpPr txBox="1"/>
          <p:nvPr/>
        </p:nvSpPr>
        <p:spPr>
          <a:xfrm>
            <a:off x="1229659" y="1879600"/>
            <a:ext cx="6224781" cy="369332"/>
          </a:xfrm>
          <a:prstGeom prst="rect">
            <a:avLst/>
          </a:prstGeom>
          <a:noFill/>
        </p:spPr>
        <p:txBody>
          <a:bodyPr wrap="none" rtlCol="0">
            <a:spAutoFit/>
          </a:bodyPr>
          <a:lstStyle/>
          <a:p>
            <a:r>
              <a:rPr lang="en-US" sz="1800" dirty="0" smtClean="0"/>
              <a:t>Built in High Accuracy Analog Inputs : 0.1% FSR Accuracy </a:t>
            </a:r>
            <a:endParaRPr lang="en-US" sz="1800" dirty="0"/>
          </a:p>
        </p:txBody>
      </p:sp>
      <p:sp>
        <p:nvSpPr>
          <p:cNvPr id="6" name="TextBox 5"/>
          <p:cNvSpPr txBox="1"/>
          <p:nvPr/>
        </p:nvSpPr>
        <p:spPr>
          <a:xfrm>
            <a:off x="1229658" y="2537674"/>
            <a:ext cx="3121367" cy="369332"/>
          </a:xfrm>
          <a:prstGeom prst="rect">
            <a:avLst/>
          </a:prstGeom>
          <a:noFill/>
        </p:spPr>
        <p:txBody>
          <a:bodyPr wrap="none" rtlCol="0">
            <a:spAutoFit/>
          </a:bodyPr>
          <a:lstStyle/>
          <a:p>
            <a:r>
              <a:rPr lang="en-US" sz="1800" dirty="0" smtClean="0"/>
              <a:t>Oil Temperature Monitoring  </a:t>
            </a:r>
            <a:endParaRPr lang="en-US" sz="1800" dirty="0"/>
          </a:p>
        </p:txBody>
      </p:sp>
      <p:sp>
        <p:nvSpPr>
          <p:cNvPr id="7" name="TextBox 6"/>
          <p:cNvSpPr txBox="1"/>
          <p:nvPr/>
        </p:nvSpPr>
        <p:spPr>
          <a:xfrm>
            <a:off x="1229658" y="3195748"/>
            <a:ext cx="2351926" cy="369332"/>
          </a:xfrm>
          <a:prstGeom prst="rect">
            <a:avLst/>
          </a:prstGeom>
          <a:noFill/>
        </p:spPr>
        <p:txBody>
          <a:bodyPr wrap="none" rtlCol="0">
            <a:spAutoFit/>
          </a:bodyPr>
          <a:lstStyle/>
          <a:p>
            <a:r>
              <a:rPr lang="en-US" sz="1800" dirty="0" smtClean="0"/>
              <a:t>Oil Level Monitoring  </a:t>
            </a:r>
            <a:endParaRPr lang="en-US" sz="1800" dirty="0"/>
          </a:p>
        </p:txBody>
      </p:sp>
      <p:sp>
        <p:nvSpPr>
          <p:cNvPr id="8" name="TextBox 7"/>
          <p:cNvSpPr txBox="1"/>
          <p:nvPr/>
        </p:nvSpPr>
        <p:spPr>
          <a:xfrm>
            <a:off x="1229658" y="5741393"/>
            <a:ext cx="7250703" cy="369332"/>
          </a:xfrm>
          <a:prstGeom prst="rect">
            <a:avLst/>
          </a:prstGeom>
          <a:noFill/>
        </p:spPr>
        <p:txBody>
          <a:bodyPr wrap="none" rtlCol="0">
            <a:spAutoFit/>
          </a:bodyPr>
          <a:lstStyle/>
          <a:p>
            <a:r>
              <a:rPr lang="en-US" sz="1800" dirty="0" smtClean="0"/>
              <a:t>Correlation and Analytics of Oil Temperature and Over Load Patterns</a:t>
            </a:r>
            <a:endParaRPr lang="en-US" sz="1800" dirty="0"/>
          </a:p>
        </p:txBody>
      </p:sp>
      <p:sp>
        <p:nvSpPr>
          <p:cNvPr id="10" name="TextBox 9"/>
          <p:cNvSpPr txBox="1"/>
          <p:nvPr/>
        </p:nvSpPr>
        <p:spPr>
          <a:xfrm>
            <a:off x="1229658" y="4430735"/>
            <a:ext cx="7558479" cy="369332"/>
          </a:xfrm>
          <a:prstGeom prst="rect">
            <a:avLst/>
          </a:prstGeom>
          <a:noFill/>
        </p:spPr>
        <p:txBody>
          <a:bodyPr wrap="none" rtlCol="0">
            <a:spAutoFit/>
          </a:bodyPr>
          <a:lstStyle/>
          <a:p>
            <a:r>
              <a:rPr lang="en-US" sz="1800" dirty="0" smtClean="0"/>
              <a:t>Sensor for Transformer M&amp;P Box Breakage in case of physical damage </a:t>
            </a:r>
            <a:endParaRPr lang="en-US" sz="1800" dirty="0"/>
          </a:p>
        </p:txBody>
      </p:sp>
      <p:sp>
        <p:nvSpPr>
          <p:cNvPr id="11" name="TextBox 10"/>
          <p:cNvSpPr txBox="1"/>
          <p:nvPr/>
        </p:nvSpPr>
        <p:spPr>
          <a:xfrm>
            <a:off x="1229658" y="5077255"/>
            <a:ext cx="9469259" cy="369332"/>
          </a:xfrm>
          <a:prstGeom prst="rect">
            <a:avLst/>
          </a:prstGeom>
          <a:noFill/>
        </p:spPr>
        <p:txBody>
          <a:bodyPr wrap="none" rtlCol="0">
            <a:spAutoFit/>
          </a:bodyPr>
          <a:lstStyle/>
          <a:p>
            <a:r>
              <a:rPr lang="en-US" sz="1800" dirty="0" smtClean="0"/>
              <a:t>Built in EDGE Computing and Embedded SCADA to Generate Notifications on Abnormality</a:t>
            </a:r>
            <a:endParaRPr lang="en-US" sz="1800" dirty="0"/>
          </a:p>
        </p:txBody>
      </p:sp>
      <p:sp>
        <p:nvSpPr>
          <p:cNvPr id="12" name="TextBox 11"/>
          <p:cNvSpPr txBox="1"/>
          <p:nvPr/>
        </p:nvSpPr>
        <p:spPr>
          <a:xfrm>
            <a:off x="1229658" y="3800504"/>
            <a:ext cx="5134739" cy="369332"/>
          </a:xfrm>
          <a:prstGeom prst="rect">
            <a:avLst/>
          </a:prstGeom>
          <a:noFill/>
        </p:spPr>
        <p:txBody>
          <a:bodyPr wrap="none" rtlCol="0">
            <a:spAutoFit/>
          </a:bodyPr>
          <a:lstStyle/>
          <a:p>
            <a:r>
              <a:rPr lang="en-US" sz="1800" dirty="0" smtClean="0"/>
              <a:t>Built in Digital Inputs for Digital Sensor Interface </a:t>
            </a:r>
            <a:endParaRPr lang="en-US" sz="1800" dirty="0"/>
          </a:p>
        </p:txBody>
      </p:sp>
    </p:spTree>
    <p:extLst>
      <p:ext uri="{BB962C8B-B14F-4D97-AF65-F5344CB8AC3E}">
        <p14:creationId xmlns:p14="http://schemas.microsoft.com/office/powerpoint/2010/main" val="364983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703" y="2284460"/>
            <a:ext cx="10515600" cy="1325563"/>
          </a:xfrm>
        </p:spPr>
        <p:txBody>
          <a:bodyPr>
            <a:normAutofit/>
          </a:bodyPr>
          <a:lstStyle/>
          <a:p>
            <a:pPr algn="ctr"/>
            <a:r>
              <a:rPr lang="en-US" sz="2800" b="1" dirty="0" smtClean="0">
                <a:solidFill>
                  <a:srgbClr val="002060"/>
                </a:solidFill>
                <a:latin typeface="+mn-lt"/>
              </a:rPr>
              <a:t>Virtual Feeder Segregation </a:t>
            </a:r>
            <a:br>
              <a:rPr lang="en-US" sz="2800" b="1" dirty="0" smtClean="0">
                <a:solidFill>
                  <a:srgbClr val="002060"/>
                </a:solidFill>
                <a:latin typeface="+mn-lt"/>
              </a:rPr>
            </a:br>
            <a:r>
              <a:rPr lang="en-US" sz="2800" b="1" dirty="0" smtClean="0">
                <a:solidFill>
                  <a:srgbClr val="002060"/>
                </a:solidFill>
                <a:latin typeface="+mn-lt"/>
              </a:rPr>
              <a:t>FAQs</a:t>
            </a:r>
            <a:endParaRPr lang="en-US" sz="2800" b="1" dirty="0">
              <a:solidFill>
                <a:srgbClr val="002060"/>
              </a:solidFill>
              <a:latin typeface="+mn-lt"/>
            </a:endParaRPr>
          </a:p>
        </p:txBody>
      </p:sp>
    </p:spTree>
    <p:extLst>
      <p:ext uri="{BB962C8B-B14F-4D97-AF65-F5344CB8AC3E}">
        <p14:creationId xmlns:p14="http://schemas.microsoft.com/office/powerpoint/2010/main" val="1676645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6459" y="416460"/>
            <a:ext cx="1067403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AutoNum type="arabicPeriod"/>
            </a:pPr>
            <a:r>
              <a:rPr lang="en-US" sz="2000" b="1" dirty="0" smtClean="0">
                <a:solidFill>
                  <a:srgbClr val="002060"/>
                </a:solidFill>
              </a:rPr>
              <a:t>Transformer Size :</a:t>
            </a:r>
            <a:r>
              <a:rPr lang="en-US" sz="2000" b="1" dirty="0" smtClean="0"/>
              <a:t> </a:t>
            </a:r>
          </a:p>
          <a:p>
            <a:r>
              <a:rPr lang="en-US" dirty="0" smtClean="0"/>
              <a:t>HVDS Systems (Single Transformer Single Consumer) : 10 kVA, 16 kVA, 25 kVA, </a:t>
            </a:r>
          </a:p>
          <a:p>
            <a:r>
              <a:rPr lang="en-US" dirty="0" smtClean="0"/>
              <a:t>LVDS Systems (Single Transformer Multiple Consumer) : 63 kVA, 100 kVA, 200 kVA</a:t>
            </a:r>
            <a:endParaRPr lang="en-US" dirty="0"/>
          </a:p>
        </p:txBody>
      </p:sp>
      <p:sp>
        <p:nvSpPr>
          <p:cNvPr id="4" name="TextBox 3"/>
          <p:cNvSpPr txBox="1"/>
          <p:nvPr/>
        </p:nvSpPr>
        <p:spPr>
          <a:xfrm>
            <a:off x="416459" y="1655276"/>
            <a:ext cx="1067403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solidFill>
                  <a:srgbClr val="002060"/>
                </a:solidFill>
              </a:rPr>
              <a:t>2. Will it Affect my transformer warranty ?</a:t>
            </a:r>
          </a:p>
          <a:p>
            <a:r>
              <a:rPr lang="en-US" dirty="0"/>
              <a:t>No technically not. Transformer LT Bushings remains intact. Operation and Control Mechanism is placed after LT Bushing. So it will not affect transformer </a:t>
            </a:r>
            <a:r>
              <a:rPr lang="en-US" dirty="0" smtClean="0"/>
              <a:t>warranty</a:t>
            </a:r>
            <a:endParaRPr lang="en-US" dirty="0"/>
          </a:p>
        </p:txBody>
      </p:sp>
      <p:sp>
        <p:nvSpPr>
          <p:cNvPr id="5" name="Rectangle 4"/>
          <p:cNvSpPr/>
          <p:nvPr/>
        </p:nvSpPr>
        <p:spPr>
          <a:xfrm>
            <a:off x="5977217" y="3244334"/>
            <a:ext cx="237566" cy="369332"/>
          </a:xfrm>
          <a:prstGeom prst="rect">
            <a:avLst/>
          </a:prstGeom>
        </p:spPr>
        <p:txBody>
          <a:bodyPr wrap="none">
            <a:spAutoFit/>
          </a:bodyPr>
          <a:lstStyle/>
          <a:p>
            <a:r>
              <a:rPr lang="en-US" dirty="0"/>
              <a:t> </a:t>
            </a:r>
          </a:p>
        </p:txBody>
      </p:sp>
      <p:sp>
        <p:nvSpPr>
          <p:cNvPr id="6" name="Rectangle 5"/>
          <p:cNvSpPr/>
          <p:nvPr/>
        </p:nvSpPr>
        <p:spPr>
          <a:xfrm>
            <a:off x="5977217" y="3244334"/>
            <a:ext cx="237566" cy="369332"/>
          </a:xfrm>
          <a:prstGeom prst="rect">
            <a:avLst/>
          </a:prstGeom>
        </p:spPr>
        <p:txBody>
          <a:bodyPr wrap="none">
            <a:spAutoFit/>
          </a:bodyPr>
          <a:lstStyle/>
          <a:p>
            <a:r>
              <a:rPr lang="en-US" dirty="0"/>
              <a:t> </a:t>
            </a:r>
          </a:p>
        </p:txBody>
      </p:sp>
      <p:sp>
        <p:nvSpPr>
          <p:cNvPr id="7" name="Rectangle 6"/>
          <p:cNvSpPr/>
          <p:nvPr/>
        </p:nvSpPr>
        <p:spPr>
          <a:xfrm>
            <a:off x="5977217" y="3244334"/>
            <a:ext cx="237566" cy="369332"/>
          </a:xfrm>
          <a:prstGeom prst="rect">
            <a:avLst/>
          </a:prstGeom>
        </p:spPr>
        <p:txBody>
          <a:bodyPr wrap="none">
            <a:spAutoFit/>
          </a:bodyPr>
          <a:lstStyle/>
          <a:p>
            <a:r>
              <a:rPr lang="en-US" dirty="0"/>
              <a:t> </a:t>
            </a:r>
          </a:p>
        </p:txBody>
      </p:sp>
      <p:sp>
        <p:nvSpPr>
          <p:cNvPr id="8" name="Rectangle 7"/>
          <p:cNvSpPr/>
          <p:nvPr/>
        </p:nvSpPr>
        <p:spPr>
          <a:xfrm>
            <a:off x="5977217" y="3244334"/>
            <a:ext cx="237566" cy="369332"/>
          </a:xfrm>
          <a:prstGeom prst="rect">
            <a:avLst/>
          </a:prstGeom>
        </p:spPr>
        <p:txBody>
          <a:bodyPr wrap="none">
            <a:spAutoFit/>
          </a:bodyPr>
          <a:lstStyle/>
          <a:p>
            <a:r>
              <a:rPr lang="en-US" dirty="0"/>
              <a:t> </a:t>
            </a:r>
          </a:p>
        </p:txBody>
      </p:sp>
      <p:pic>
        <p:nvPicPr>
          <p:cNvPr id="10" name="Content Placeholder 3"/>
          <p:cNvPicPr>
            <a:picLocks noGrp="1" noChangeAspect="1"/>
          </p:cNvPicPr>
          <p:nvPr/>
        </p:nvPicPr>
        <p:blipFill>
          <a:blip r:embed="rId2"/>
          <a:stretch>
            <a:fillRect/>
          </a:stretch>
        </p:blipFill>
        <p:spPr>
          <a:xfrm>
            <a:off x="1452195" y="2785625"/>
            <a:ext cx="2885541" cy="3581307"/>
          </a:xfrm>
          <a:prstGeom prst="rect">
            <a:avLst/>
          </a:prstGeom>
        </p:spPr>
      </p:pic>
      <p:pic>
        <p:nvPicPr>
          <p:cNvPr id="11" name="Content Placeholder 3"/>
          <p:cNvPicPr>
            <a:picLocks noGrp="1" noChangeAspect="1"/>
          </p:cNvPicPr>
          <p:nvPr/>
        </p:nvPicPr>
        <p:blipFill>
          <a:blip r:embed="rId3"/>
          <a:stretch>
            <a:fillRect/>
          </a:stretch>
        </p:blipFill>
        <p:spPr>
          <a:xfrm>
            <a:off x="6608205" y="2735183"/>
            <a:ext cx="4254527" cy="3631749"/>
          </a:xfrm>
          <a:prstGeom prst="rect">
            <a:avLst/>
          </a:prstGeom>
        </p:spPr>
      </p:pic>
    </p:spTree>
    <p:extLst>
      <p:ext uri="{BB962C8B-B14F-4D97-AF65-F5344CB8AC3E}">
        <p14:creationId xmlns:p14="http://schemas.microsoft.com/office/powerpoint/2010/main" val="183409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3977" y="272971"/>
            <a:ext cx="11464703" cy="141333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3 </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How to assemble and install?</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It can be assembled on spare transformer of same rating available at Transformer Manufacturing or repairing works along with Testing of transformer supply, operations and communication connectivity. Once assembling and testing is completed, it can be replaced with existing transformer on site as per normal practices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Content Placeholder 4"/>
          <p:cNvPicPr>
            <a:picLocks noGrp="1" noChangeAspect="1"/>
          </p:cNvPicPr>
          <p:nvPr/>
        </p:nvPicPr>
        <p:blipFill>
          <a:blip r:embed="rId2"/>
          <a:stretch>
            <a:fillRect/>
          </a:stretch>
        </p:blipFill>
        <p:spPr>
          <a:xfrm>
            <a:off x="4365582" y="2067306"/>
            <a:ext cx="3477768" cy="3876294"/>
          </a:xfrm>
          <a:prstGeom prst="rect">
            <a:avLst/>
          </a:prstGeom>
        </p:spPr>
      </p:pic>
      <p:pic>
        <p:nvPicPr>
          <p:cNvPr id="7" name="Content Placeholder 3"/>
          <p:cNvPicPr>
            <a:picLocks noGrp="1" noChangeAspect="1"/>
          </p:cNvPicPr>
          <p:nvPr/>
        </p:nvPicPr>
        <p:blipFill rotWithShape="1">
          <a:blip r:embed="rId3"/>
          <a:srcRect t="15431" b="21102"/>
          <a:stretch/>
        </p:blipFill>
        <p:spPr>
          <a:xfrm>
            <a:off x="8180194" y="2067306"/>
            <a:ext cx="3197613" cy="3876294"/>
          </a:xfrm>
          <a:prstGeom prst="rect">
            <a:avLst/>
          </a:prstGeom>
        </p:spPr>
      </p:pic>
    </p:spTree>
    <p:extLst>
      <p:ext uri="{BB962C8B-B14F-4D97-AF65-F5344CB8AC3E}">
        <p14:creationId xmlns:p14="http://schemas.microsoft.com/office/powerpoint/2010/main" val="104054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641" y="1738171"/>
            <a:ext cx="11588435" cy="11169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5 </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Operations in case of Communication is disconnected:</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Device shall store all schedules, operation modes, set point limits and operation logics locally once it is configured to perform operations irrespective of Communication connectivity like RTU or PLC does in the field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77641" y="3222280"/>
            <a:ext cx="11697077" cy="15159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6 Transformer Health and Performance?</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System is having built in Analog inputs and Sensors for transformer Oil Level and Oil Temperature Monitoring for Transformer Health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It is also having various protections such as overload, over voltage, under voltage, unbalance load, un-balance voltage etc.</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641" y="5075605"/>
            <a:ext cx="11461688" cy="11169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7 Is auto re-closure available to avoid site visits of Line Man? </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Yes, in case of voltage tripping it will automatically reset once parameter is normal. In case of Overload, configurable frequency and time interval can be set to check and reset the system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77641" y="157118"/>
            <a:ext cx="11464704" cy="135524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4 </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What about Transformer Life?</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US" dirty="0">
                <a:ea typeface="Calibri" panose="020F0502020204030204" pitchFamily="34" charset="0"/>
                <a:cs typeface="Times New Roman" panose="02020603050405020304" pitchFamily="18" charset="0"/>
              </a:rPr>
              <a:t>In case of Physical feeder segregation, Daily 2-3 times HT Side switching takes place which affects more as compare to virtual feeder segregation where no HT side switching is taking place. And anyways LT Load Switching and variations will be there due to pump operations.</a:t>
            </a:r>
            <a:endParaRPr lang="en-US" dirty="0"/>
          </a:p>
        </p:txBody>
      </p:sp>
    </p:spTree>
    <p:extLst>
      <p:ext uri="{BB962C8B-B14F-4D97-AF65-F5344CB8AC3E}">
        <p14:creationId xmlns:p14="http://schemas.microsoft.com/office/powerpoint/2010/main" val="57152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391" y="632534"/>
            <a:ext cx="11561275" cy="11169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8 How flexible are protection logics to avoid false tripping and consumer complains?</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Protection Set Points can be configured remotely. Even it is possible enable protection logic and disable trip action against it. This will trigger alarms and notify at server end as well as operator mobile application.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35391" y="2303434"/>
            <a:ext cx="11561275" cy="11169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9 What if our schedule changes frequently?</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It is possible to update schedule remotely from a central Server without visiting the site</a:t>
            </a:r>
            <a:r>
              <a:rPr lang="en-US" dirty="0" smtClean="0">
                <a:latin typeface="Calibri" panose="020F0502020204030204" pitchFamily="34" charset="0"/>
                <a:ea typeface="Calibri" panose="020F0502020204030204" pitchFamily="34" charset="0"/>
                <a:cs typeface="Times New Roman" panose="02020603050405020304" pitchFamily="18" charset="0"/>
              </a:rPr>
              <a:t>. Even multiple farmer level schedules can be configured on a single feeder to manage demand or peak load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219072" y="3750189"/>
            <a:ext cx="4896135"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solidFill>
                  <a:srgbClr val="002060"/>
                </a:solidFill>
              </a:rPr>
              <a:t>10 How secure is the communication ? </a:t>
            </a:r>
            <a:endParaRPr lang="en-US" sz="2000" b="1" dirty="0">
              <a:solidFill>
                <a:srgbClr val="002060"/>
              </a:solidFill>
            </a:endParaRPr>
          </a:p>
        </p:txBody>
      </p:sp>
      <p:sp>
        <p:nvSpPr>
          <p:cNvPr id="7" name="TextBox 6"/>
          <p:cNvSpPr txBox="1"/>
          <p:nvPr/>
        </p:nvSpPr>
        <p:spPr>
          <a:xfrm>
            <a:off x="219072" y="4226176"/>
            <a:ext cx="7813357"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b="1" dirty="0" smtClean="0"/>
              <a:t>Identification :</a:t>
            </a:r>
            <a:r>
              <a:rPr lang="en-US" dirty="0" smtClean="0"/>
              <a:t> Unique Identification of each embedded client using IMEI Number</a:t>
            </a:r>
          </a:p>
        </p:txBody>
      </p:sp>
      <p:sp>
        <p:nvSpPr>
          <p:cNvPr id="8" name="TextBox 7"/>
          <p:cNvSpPr txBox="1"/>
          <p:nvPr/>
        </p:nvSpPr>
        <p:spPr>
          <a:xfrm>
            <a:off x="219072" y="4683340"/>
            <a:ext cx="10138160"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b="1" dirty="0" smtClean="0"/>
              <a:t>Encryption :</a:t>
            </a:r>
            <a:r>
              <a:rPr lang="en-US" dirty="0" smtClean="0"/>
              <a:t> Entire Communication is encrypted using advance AES 256 algorithm with TLS/SSL Certificate </a:t>
            </a:r>
          </a:p>
        </p:txBody>
      </p:sp>
      <p:sp>
        <p:nvSpPr>
          <p:cNvPr id="9" name="TextBox 8"/>
          <p:cNvSpPr txBox="1"/>
          <p:nvPr/>
        </p:nvSpPr>
        <p:spPr>
          <a:xfrm>
            <a:off x="219072" y="5127833"/>
            <a:ext cx="6441379"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b="1" dirty="0" smtClean="0"/>
              <a:t>Authentication : </a:t>
            </a:r>
            <a:r>
              <a:rPr lang="en-US" dirty="0" smtClean="0"/>
              <a:t>Each Device is having unique Token and Password</a:t>
            </a:r>
          </a:p>
        </p:txBody>
      </p:sp>
      <p:sp>
        <p:nvSpPr>
          <p:cNvPr id="10" name="TextBox 9"/>
          <p:cNvSpPr txBox="1"/>
          <p:nvPr/>
        </p:nvSpPr>
        <p:spPr>
          <a:xfrm>
            <a:off x="219071" y="5572326"/>
            <a:ext cx="6633547"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b="1" dirty="0" smtClean="0"/>
              <a:t>Authorization : </a:t>
            </a:r>
            <a:r>
              <a:rPr lang="en-US" dirty="0" smtClean="0"/>
              <a:t>Access of data is restricted using Authorization policy</a:t>
            </a:r>
          </a:p>
        </p:txBody>
      </p:sp>
      <p:sp>
        <p:nvSpPr>
          <p:cNvPr id="11" name="TextBox 10"/>
          <p:cNvSpPr txBox="1"/>
          <p:nvPr/>
        </p:nvSpPr>
        <p:spPr>
          <a:xfrm>
            <a:off x="237162" y="6001220"/>
            <a:ext cx="7107202"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b="1" dirty="0" smtClean="0"/>
              <a:t>OTP : </a:t>
            </a:r>
            <a:r>
              <a:rPr lang="en-US" dirty="0" smtClean="0"/>
              <a:t>One time password mechanism to operate or update configuration</a:t>
            </a:r>
          </a:p>
        </p:txBody>
      </p:sp>
    </p:spTree>
    <p:extLst>
      <p:ext uri="{BB962C8B-B14F-4D97-AF65-F5344CB8AC3E}">
        <p14:creationId xmlns:p14="http://schemas.microsoft.com/office/powerpoint/2010/main" val="364515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283" y="2810099"/>
            <a:ext cx="11516008" cy="22112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12 What about Local Connectivity, functionality and it’s security?</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In case of non-availability of cellular based remote connectivity, it is possible to update schedule and other set points as well as configuration locally using Wi-Fi connectivity.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Device </a:t>
            </a:r>
            <a:r>
              <a:rPr lang="en-US" dirty="0">
                <a:latin typeface="Calibri" panose="020F0502020204030204" pitchFamily="34" charset="0"/>
                <a:ea typeface="Calibri" panose="020F0502020204030204" pitchFamily="34" charset="0"/>
                <a:cs typeface="Times New Roman" panose="02020603050405020304" pitchFamily="18" charset="0"/>
              </a:rPr>
              <a:t>will act as a </a:t>
            </a:r>
            <a:r>
              <a:rPr lang="en-US" dirty="0" err="1">
                <a:latin typeface="Calibri" panose="020F0502020204030204" pitchFamily="34" charset="0"/>
                <a:ea typeface="Calibri" panose="020F0502020204030204" pitchFamily="34" charset="0"/>
                <a:cs typeface="Times New Roman" panose="02020603050405020304" pitchFamily="18" charset="0"/>
              </a:rPr>
              <a:t>wi-fi</a:t>
            </a:r>
            <a:r>
              <a:rPr lang="en-US" dirty="0">
                <a:latin typeface="Calibri" panose="020F0502020204030204" pitchFamily="34" charset="0"/>
                <a:ea typeface="Calibri" panose="020F0502020204030204" pitchFamily="34" charset="0"/>
                <a:cs typeface="Times New Roman" panose="02020603050405020304" pitchFamily="18" charset="0"/>
              </a:rPr>
              <a:t> access point so that smart phone can connect to it without any LAN requirement to update schedule and other configurations.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It </a:t>
            </a:r>
            <a:r>
              <a:rPr lang="en-US" dirty="0">
                <a:latin typeface="Calibri" panose="020F0502020204030204" pitchFamily="34" charset="0"/>
                <a:ea typeface="Calibri" panose="020F0502020204030204" pitchFamily="34" charset="0"/>
                <a:cs typeface="Times New Roman" panose="02020603050405020304" pitchFamily="18" charset="0"/>
              </a:rPr>
              <a:t>shall be password based Access point connectivity which can be changed periodically if required.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17283" y="575779"/>
            <a:ext cx="11516008" cy="12195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11 How to maintain connectivity in Remote Agriculture Fields?</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Dual SIM with Auto Change Over  </a:t>
            </a:r>
          </a:p>
          <a:p>
            <a:pP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MQTT Light weight Protocol with Pub-Sub Mechanism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418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oogle Shape;118;p4"/>
          <p:cNvCxnSpPr/>
          <p:nvPr/>
        </p:nvCxnSpPr>
        <p:spPr>
          <a:xfrm>
            <a:off x="946391" y="2240431"/>
            <a:ext cx="9720000" cy="0"/>
          </a:xfrm>
          <a:prstGeom prst="straightConnector1">
            <a:avLst/>
          </a:prstGeom>
          <a:noFill/>
          <a:ln w="28575" cap="flat" cmpd="sng">
            <a:solidFill>
              <a:srgbClr val="FF0000"/>
            </a:solidFill>
            <a:prstDash val="solid"/>
            <a:round/>
            <a:headEnd type="none" w="sm" len="sm"/>
            <a:tailEnd type="none" w="sm" len="sm"/>
          </a:ln>
        </p:spPr>
      </p:cxnSp>
      <p:cxnSp>
        <p:nvCxnSpPr>
          <p:cNvPr id="3" name="Google Shape;119;p4"/>
          <p:cNvCxnSpPr/>
          <p:nvPr/>
        </p:nvCxnSpPr>
        <p:spPr>
          <a:xfrm>
            <a:off x="886515" y="2317611"/>
            <a:ext cx="9792000" cy="0"/>
          </a:xfrm>
          <a:prstGeom prst="straightConnector1">
            <a:avLst/>
          </a:prstGeom>
          <a:noFill/>
          <a:ln w="28575" cap="flat" cmpd="sng">
            <a:solidFill>
              <a:srgbClr val="FF0000"/>
            </a:solidFill>
            <a:prstDash val="solid"/>
            <a:round/>
            <a:headEnd type="none" w="sm" len="sm"/>
            <a:tailEnd type="none" w="sm" len="sm"/>
          </a:ln>
        </p:spPr>
      </p:cxnSp>
      <p:grpSp>
        <p:nvGrpSpPr>
          <p:cNvPr id="4" name="Google Shape;120;p4"/>
          <p:cNvGrpSpPr/>
          <p:nvPr/>
        </p:nvGrpSpPr>
        <p:grpSpPr>
          <a:xfrm>
            <a:off x="10619122" y="3686176"/>
            <a:ext cx="1572878" cy="894255"/>
            <a:chOff x="10619122" y="2856179"/>
            <a:chExt cx="1572878" cy="894255"/>
          </a:xfrm>
        </p:grpSpPr>
        <p:sp>
          <p:nvSpPr>
            <p:cNvPr id="5" name="Google Shape;121;p4"/>
            <p:cNvSpPr txBox="1"/>
            <p:nvPr/>
          </p:nvSpPr>
          <p:spPr>
            <a:xfrm>
              <a:off x="11337279" y="3488824"/>
              <a:ext cx="85472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b="0" i="0" u="none" strike="noStrike" cap="none">
                  <a:solidFill>
                    <a:srgbClr val="AB620D"/>
                  </a:solidFill>
                  <a:latin typeface="Calibri"/>
                  <a:ea typeface="Calibri"/>
                  <a:cs typeface="Calibri"/>
                  <a:sym typeface="Calibri"/>
                </a:rPr>
                <a:t>Pump (5hp)</a:t>
              </a:r>
              <a:endParaRPr sz="1100">
                <a:solidFill>
                  <a:srgbClr val="AB620D"/>
                </a:solidFill>
                <a:latin typeface="Calibri"/>
                <a:ea typeface="Calibri"/>
                <a:cs typeface="Calibri"/>
                <a:sym typeface="Calibri"/>
              </a:endParaRPr>
            </a:p>
          </p:txBody>
        </p:sp>
        <p:pic>
          <p:nvPicPr>
            <p:cNvPr id="6" name="Google Shape;122;p4"/>
            <p:cNvPicPr preferRelativeResize="0"/>
            <p:nvPr/>
          </p:nvPicPr>
          <p:blipFill rotWithShape="1">
            <a:blip r:embed="rId2">
              <a:alphaModFix/>
            </a:blip>
            <a:srcRect/>
            <a:stretch/>
          </p:blipFill>
          <p:spPr>
            <a:xfrm>
              <a:off x="10899669" y="3048059"/>
              <a:ext cx="342900" cy="361950"/>
            </a:xfrm>
            <a:prstGeom prst="rect">
              <a:avLst/>
            </a:prstGeom>
            <a:noFill/>
            <a:ln>
              <a:noFill/>
            </a:ln>
          </p:spPr>
        </p:pic>
        <p:cxnSp>
          <p:nvCxnSpPr>
            <p:cNvPr id="7" name="Google Shape;123;p4"/>
            <p:cNvCxnSpPr/>
            <p:nvPr/>
          </p:nvCxnSpPr>
          <p:spPr>
            <a:xfrm>
              <a:off x="11161272" y="3319187"/>
              <a:ext cx="252000" cy="0"/>
            </a:xfrm>
            <a:prstGeom prst="straightConnector1">
              <a:avLst/>
            </a:prstGeom>
            <a:noFill/>
            <a:ln w="28575" cap="flat" cmpd="sng">
              <a:solidFill>
                <a:srgbClr val="FF0000"/>
              </a:solidFill>
              <a:prstDash val="solid"/>
              <a:round/>
              <a:headEnd type="none" w="sm" len="sm"/>
              <a:tailEnd type="none" w="sm" len="sm"/>
            </a:ln>
          </p:spPr>
        </p:cxnSp>
        <p:pic>
          <p:nvPicPr>
            <p:cNvPr id="8" name="Google Shape;124;p4"/>
            <p:cNvPicPr preferRelativeResize="0"/>
            <p:nvPr/>
          </p:nvPicPr>
          <p:blipFill rotWithShape="1">
            <a:blip r:embed="rId3">
              <a:alphaModFix/>
            </a:blip>
            <a:srcRect/>
            <a:stretch/>
          </p:blipFill>
          <p:spPr>
            <a:xfrm>
              <a:off x="11410664" y="3085420"/>
              <a:ext cx="628248" cy="390525"/>
            </a:xfrm>
            <a:prstGeom prst="rect">
              <a:avLst/>
            </a:prstGeom>
            <a:noFill/>
            <a:ln>
              <a:noFill/>
            </a:ln>
          </p:spPr>
        </p:pic>
        <p:sp>
          <p:nvSpPr>
            <p:cNvPr id="9" name="Google Shape;125;p4"/>
            <p:cNvSpPr txBox="1"/>
            <p:nvPr/>
          </p:nvSpPr>
          <p:spPr>
            <a:xfrm>
              <a:off x="10886790" y="2856179"/>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M1</a:t>
              </a:r>
              <a:endParaRPr sz="1100">
                <a:solidFill>
                  <a:srgbClr val="FF0000"/>
                </a:solidFill>
                <a:latin typeface="Calibri"/>
                <a:ea typeface="Calibri"/>
                <a:cs typeface="Calibri"/>
                <a:sym typeface="Calibri"/>
              </a:endParaRPr>
            </a:p>
          </p:txBody>
        </p:sp>
        <p:cxnSp>
          <p:nvCxnSpPr>
            <p:cNvPr id="10" name="Google Shape;126;p4"/>
            <p:cNvCxnSpPr/>
            <p:nvPr/>
          </p:nvCxnSpPr>
          <p:spPr>
            <a:xfrm>
              <a:off x="10619122" y="3332198"/>
              <a:ext cx="324000" cy="0"/>
            </a:xfrm>
            <a:prstGeom prst="straightConnector1">
              <a:avLst/>
            </a:prstGeom>
            <a:noFill/>
            <a:ln w="28575" cap="flat" cmpd="sng">
              <a:solidFill>
                <a:srgbClr val="FF0000"/>
              </a:solidFill>
              <a:prstDash val="solid"/>
              <a:round/>
              <a:headEnd type="none" w="sm" len="sm"/>
              <a:tailEnd type="none" w="sm" len="sm"/>
            </a:ln>
          </p:spPr>
        </p:cxnSp>
      </p:grpSp>
      <p:grpSp>
        <p:nvGrpSpPr>
          <p:cNvPr id="11" name="Google Shape;127;p4"/>
          <p:cNvGrpSpPr/>
          <p:nvPr/>
        </p:nvGrpSpPr>
        <p:grpSpPr>
          <a:xfrm>
            <a:off x="10619122" y="4445581"/>
            <a:ext cx="1680280" cy="894255"/>
            <a:chOff x="10619122" y="2856179"/>
            <a:chExt cx="1680280" cy="894255"/>
          </a:xfrm>
        </p:grpSpPr>
        <p:sp>
          <p:nvSpPr>
            <p:cNvPr id="12" name="Google Shape;128;p4"/>
            <p:cNvSpPr txBox="1"/>
            <p:nvPr/>
          </p:nvSpPr>
          <p:spPr>
            <a:xfrm>
              <a:off x="11337279" y="3488824"/>
              <a:ext cx="96212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 (7.5hp)</a:t>
              </a:r>
              <a:endParaRPr sz="1100">
                <a:solidFill>
                  <a:srgbClr val="AB620D"/>
                </a:solidFill>
                <a:latin typeface="Calibri"/>
                <a:ea typeface="Calibri"/>
                <a:cs typeface="Calibri"/>
                <a:sym typeface="Calibri"/>
              </a:endParaRPr>
            </a:p>
          </p:txBody>
        </p:sp>
        <p:pic>
          <p:nvPicPr>
            <p:cNvPr id="13" name="Google Shape;129;p4"/>
            <p:cNvPicPr preferRelativeResize="0"/>
            <p:nvPr/>
          </p:nvPicPr>
          <p:blipFill rotWithShape="1">
            <a:blip r:embed="rId2">
              <a:alphaModFix/>
            </a:blip>
            <a:srcRect/>
            <a:stretch/>
          </p:blipFill>
          <p:spPr>
            <a:xfrm>
              <a:off x="10899669" y="3048059"/>
              <a:ext cx="342900" cy="361950"/>
            </a:xfrm>
            <a:prstGeom prst="rect">
              <a:avLst/>
            </a:prstGeom>
            <a:noFill/>
            <a:ln>
              <a:noFill/>
            </a:ln>
          </p:spPr>
        </p:pic>
        <p:cxnSp>
          <p:nvCxnSpPr>
            <p:cNvPr id="14" name="Google Shape;130;p4"/>
            <p:cNvCxnSpPr/>
            <p:nvPr/>
          </p:nvCxnSpPr>
          <p:spPr>
            <a:xfrm>
              <a:off x="11161272" y="3319187"/>
              <a:ext cx="252000" cy="0"/>
            </a:xfrm>
            <a:prstGeom prst="straightConnector1">
              <a:avLst/>
            </a:prstGeom>
            <a:noFill/>
            <a:ln w="28575" cap="flat" cmpd="sng">
              <a:solidFill>
                <a:srgbClr val="FF0000"/>
              </a:solidFill>
              <a:prstDash val="solid"/>
              <a:round/>
              <a:headEnd type="none" w="sm" len="sm"/>
              <a:tailEnd type="none" w="sm" len="sm"/>
            </a:ln>
          </p:spPr>
        </p:cxnSp>
        <p:pic>
          <p:nvPicPr>
            <p:cNvPr id="15" name="Google Shape;131;p4"/>
            <p:cNvPicPr preferRelativeResize="0"/>
            <p:nvPr/>
          </p:nvPicPr>
          <p:blipFill rotWithShape="1">
            <a:blip r:embed="rId3">
              <a:alphaModFix/>
            </a:blip>
            <a:srcRect/>
            <a:stretch/>
          </p:blipFill>
          <p:spPr>
            <a:xfrm>
              <a:off x="11410664" y="3085420"/>
              <a:ext cx="628248" cy="390525"/>
            </a:xfrm>
            <a:prstGeom prst="rect">
              <a:avLst/>
            </a:prstGeom>
            <a:noFill/>
            <a:ln>
              <a:noFill/>
            </a:ln>
          </p:spPr>
        </p:pic>
        <p:sp>
          <p:nvSpPr>
            <p:cNvPr id="16" name="Google Shape;132;p4"/>
            <p:cNvSpPr txBox="1"/>
            <p:nvPr/>
          </p:nvSpPr>
          <p:spPr>
            <a:xfrm>
              <a:off x="10886790" y="2856179"/>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M2</a:t>
              </a:r>
              <a:endParaRPr sz="1100">
                <a:solidFill>
                  <a:srgbClr val="FF0000"/>
                </a:solidFill>
                <a:latin typeface="Calibri"/>
                <a:ea typeface="Calibri"/>
                <a:cs typeface="Calibri"/>
                <a:sym typeface="Calibri"/>
              </a:endParaRPr>
            </a:p>
          </p:txBody>
        </p:sp>
        <p:cxnSp>
          <p:nvCxnSpPr>
            <p:cNvPr id="17" name="Google Shape;133;p4"/>
            <p:cNvCxnSpPr/>
            <p:nvPr/>
          </p:nvCxnSpPr>
          <p:spPr>
            <a:xfrm>
              <a:off x="10619122" y="3332198"/>
              <a:ext cx="324000" cy="0"/>
            </a:xfrm>
            <a:prstGeom prst="straightConnector1">
              <a:avLst/>
            </a:prstGeom>
            <a:noFill/>
            <a:ln w="28575" cap="flat" cmpd="sng">
              <a:solidFill>
                <a:srgbClr val="FF0000"/>
              </a:solidFill>
              <a:prstDash val="solid"/>
              <a:round/>
              <a:headEnd type="none" w="sm" len="sm"/>
              <a:tailEnd type="none" w="sm" len="sm"/>
            </a:ln>
          </p:spPr>
        </p:cxnSp>
      </p:grpSp>
      <p:grpSp>
        <p:nvGrpSpPr>
          <p:cNvPr id="18" name="Google Shape;134;p4"/>
          <p:cNvGrpSpPr/>
          <p:nvPr/>
        </p:nvGrpSpPr>
        <p:grpSpPr>
          <a:xfrm>
            <a:off x="10619122" y="5181764"/>
            <a:ext cx="1645014" cy="894255"/>
            <a:chOff x="10619122" y="2856179"/>
            <a:chExt cx="1645014" cy="894255"/>
          </a:xfrm>
        </p:grpSpPr>
        <p:sp>
          <p:nvSpPr>
            <p:cNvPr id="19" name="Google Shape;135;p4"/>
            <p:cNvSpPr txBox="1"/>
            <p:nvPr/>
          </p:nvSpPr>
          <p:spPr>
            <a:xfrm>
              <a:off x="11337279" y="3488824"/>
              <a:ext cx="92685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 (10hp)</a:t>
              </a:r>
              <a:endParaRPr sz="1100">
                <a:solidFill>
                  <a:srgbClr val="AB620D"/>
                </a:solidFill>
                <a:latin typeface="Calibri"/>
                <a:ea typeface="Calibri"/>
                <a:cs typeface="Calibri"/>
                <a:sym typeface="Calibri"/>
              </a:endParaRPr>
            </a:p>
          </p:txBody>
        </p:sp>
        <p:pic>
          <p:nvPicPr>
            <p:cNvPr id="20" name="Google Shape;136;p4"/>
            <p:cNvPicPr preferRelativeResize="0"/>
            <p:nvPr/>
          </p:nvPicPr>
          <p:blipFill rotWithShape="1">
            <a:blip r:embed="rId2">
              <a:alphaModFix/>
            </a:blip>
            <a:srcRect/>
            <a:stretch/>
          </p:blipFill>
          <p:spPr>
            <a:xfrm>
              <a:off x="10899669" y="3048059"/>
              <a:ext cx="342900" cy="361950"/>
            </a:xfrm>
            <a:prstGeom prst="rect">
              <a:avLst/>
            </a:prstGeom>
            <a:noFill/>
            <a:ln>
              <a:noFill/>
            </a:ln>
          </p:spPr>
        </p:pic>
        <p:cxnSp>
          <p:nvCxnSpPr>
            <p:cNvPr id="21" name="Google Shape;137;p4"/>
            <p:cNvCxnSpPr/>
            <p:nvPr/>
          </p:nvCxnSpPr>
          <p:spPr>
            <a:xfrm>
              <a:off x="11161272" y="3319187"/>
              <a:ext cx="252000" cy="0"/>
            </a:xfrm>
            <a:prstGeom prst="straightConnector1">
              <a:avLst/>
            </a:prstGeom>
            <a:noFill/>
            <a:ln w="28575" cap="flat" cmpd="sng">
              <a:solidFill>
                <a:srgbClr val="FF0000"/>
              </a:solidFill>
              <a:prstDash val="solid"/>
              <a:round/>
              <a:headEnd type="none" w="sm" len="sm"/>
              <a:tailEnd type="none" w="sm" len="sm"/>
            </a:ln>
          </p:spPr>
        </p:cxnSp>
        <p:pic>
          <p:nvPicPr>
            <p:cNvPr id="22" name="Google Shape;138;p4"/>
            <p:cNvPicPr preferRelativeResize="0"/>
            <p:nvPr/>
          </p:nvPicPr>
          <p:blipFill rotWithShape="1">
            <a:blip r:embed="rId3">
              <a:alphaModFix/>
            </a:blip>
            <a:srcRect/>
            <a:stretch/>
          </p:blipFill>
          <p:spPr>
            <a:xfrm>
              <a:off x="11410664" y="3085420"/>
              <a:ext cx="628248" cy="390525"/>
            </a:xfrm>
            <a:prstGeom prst="rect">
              <a:avLst/>
            </a:prstGeom>
            <a:noFill/>
            <a:ln>
              <a:noFill/>
            </a:ln>
          </p:spPr>
        </p:pic>
        <p:sp>
          <p:nvSpPr>
            <p:cNvPr id="23" name="Google Shape;139;p4"/>
            <p:cNvSpPr txBox="1"/>
            <p:nvPr/>
          </p:nvSpPr>
          <p:spPr>
            <a:xfrm>
              <a:off x="10886790" y="2856179"/>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M3</a:t>
              </a:r>
              <a:endParaRPr sz="1100">
                <a:solidFill>
                  <a:srgbClr val="FF0000"/>
                </a:solidFill>
                <a:latin typeface="Calibri"/>
                <a:ea typeface="Calibri"/>
                <a:cs typeface="Calibri"/>
                <a:sym typeface="Calibri"/>
              </a:endParaRPr>
            </a:p>
          </p:txBody>
        </p:sp>
        <p:cxnSp>
          <p:nvCxnSpPr>
            <p:cNvPr id="24" name="Google Shape;140;p4"/>
            <p:cNvCxnSpPr/>
            <p:nvPr/>
          </p:nvCxnSpPr>
          <p:spPr>
            <a:xfrm>
              <a:off x="10619122" y="3332198"/>
              <a:ext cx="324000" cy="0"/>
            </a:xfrm>
            <a:prstGeom prst="straightConnector1">
              <a:avLst/>
            </a:prstGeom>
            <a:noFill/>
            <a:ln w="28575" cap="flat" cmpd="sng">
              <a:solidFill>
                <a:srgbClr val="FF0000"/>
              </a:solidFill>
              <a:prstDash val="solid"/>
              <a:round/>
              <a:headEnd type="none" w="sm" len="sm"/>
              <a:tailEnd type="none" w="sm" len="sm"/>
            </a:ln>
          </p:spPr>
        </p:cxnSp>
      </p:grpSp>
      <p:grpSp>
        <p:nvGrpSpPr>
          <p:cNvPr id="25" name="Google Shape;141;p4"/>
          <p:cNvGrpSpPr/>
          <p:nvPr/>
        </p:nvGrpSpPr>
        <p:grpSpPr>
          <a:xfrm>
            <a:off x="10625350" y="5813202"/>
            <a:ext cx="1572878" cy="894255"/>
            <a:chOff x="10619122" y="2856179"/>
            <a:chExt cx="1572878" cy="894255"/>
          </a:xfrm>
        </p:grpSpPr>
        <p:sp>
          <p:nvSpPr>
            <p:cNvPr id="26" name="Google Shape;142;p4"/>
            <p:cNvSpPr txBox="1"/>
            <p:nvPr/>
          </p:nvSpPr>
          <p:spPr>
            <a:xfrm>
              <a:off x="11337279" y="3488824"/>
              <a:ext cx="85472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 (3hp)</a:t>
              </a:r>
              <a:endParaRPr sz="1100">
                <a:solidFill>
                  <a:srgbClr val="AB620D"/>
                </a:solidFill>
                <a:latin typeface="Calibri"/>
                <a:ea typeface="Calibri"/>
                <a:cs typeface="Calibri"/>
                <a:sym typeface="Calibri"/>
              </a:endParaRPr>
            </a:p>
          </p:txBody>
        </p:sp>
        <p:pic>
          <p:nvPicPr>
            <p:cNvPr id="27" name="Google Shape;143;p4"/>
            <p:cNvPicPr preferRelativeResize="0"/>
            <p:nvPr/>
          </p:nvPicPr>
          <p:blipFill rotWithShape="1">
            <a:blip r:embed="rId2">
              <a:alphaModFix/>
            </a:blip>
            <a:srcRect/>
            <a:stretch/>
          </p:blipFill>
          <p:spPr>
            <a:xfrm>
              <a:off x="10899669" y="3048059"/>
              <a:ext cx="342900" cy="361950"/>
            </a:xfrm>
            <a:prstGeom prst="rect">
              <a:avLst/>
            </a:prstGeom>
            <a:noFill/>
            <a:ln>
              <a:noFill/>
            </a:ln>
          </p:spPr>
        </p:pic>
        <p:cxnSp>
          <p:nvCxnSpPr>
            <p:cNvPr id="28" name="Google Shape;144;p4"/>
            <p:cNvCxnSpPr/>
            <p:nvPr/>
          </p:nvCxnSpPr>
          <p:spPr>
            <a:xfrm>
              <a:off x="11161272" y="3319187"/>
              <a:ext cx="252000" cy="0"/>
            </a:xfrm>
            <a:prstGeom prst="straightConnector1">
              <a:avLst/>
            </a:prstGeom>
            <a:noFill/>
            <a:ln w="28575" cap="flat" cmpd="sng">
              <a:solidFill>
                <a:srgbClr val="FF0000"/>
              </a:solidFill>
              <a:prstDash val="solid"/>
              <a:round/>
              <a:headEnd type="none" w="sm" len="sm"/>
              <a:tailEnd type="none" w="sm" len="sm"/>
            </a:ln>
          </p:spPr>
        </p:cxnSp>
        <p:pic>
          <p:nvPicPr>
            <p:cNvPr id="29" name="Google Shape;145;p4"/>
            <p:cNvPicPr preferRelativeResize="0"/>
            <p:nvPr/>
          </p:nvPicPr>
          <p:blipFill rotWithShape="1">
            <a:blip r:embed="rId3">
              <a:alphaModFix/>
            </a:blip>
            <a:srcRect/>
            <a:stretch/>
          </p:blipFill>
          <p:spPr>
            <a:xfrm>
              <a:off x="11410664" y="3085420"/>
              <a:ext cx="628248" cy="390525"/>
            </a:xfrm>
            <a:prstGeom prst="rect">
              <a:avLst/>
            </a:prstGeom>
            <a:noFill/>
            <a:ln>
              <a:noFill/>
            </a:ln>
          </p:spPr>
        </p:pic>
        <p:sp>
          <p:nvSpPr>
            <p:cNvPr id="30" name="Google Shape;146;p4"/>
            <p:cNvSpPr txBox="1"/>
            <p:nvPr/>
          </p:nvSpPr>
          <p:spPr>
            <a:xfrm>
              <a:off x="10886790" y="2856179"/>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M4</a:t>
              </a:r>
              <a:endParaRPr sz="1100">
                <a:solidFill>
                  <a:srgbClr val="FF0000"/>
                </a:solidFill>
                <a:latin typeface="Calibri"/>
                <a:ea typeface="Calibri"/>
                <a:cs typeface="Calibri"/>
                <a:sym typeface="Calibri"/>
              </a:endParaRPr>
            </a:p>
          </p:txBody>
        </p:sp>
        <p:cxnSp>
          <p:nvCxnSpPr>
            <p:cNvPr id="31" name="Google Shape;147;p4"/>
            <p:cNvCxnSpPr/>
            <p:nvPr/>
          </p:nvCxnSpPr>
          <p:spPr>
            <a:xfrm>
              <a:off x="10619122" y="3332198"/>
              <a:ext cx="324000" cy="0"/>
            </a:xfrm>
            <a:prstGeom prst="straightConnector1">
              <a:avLst/>
            </a:prstGeom>
            <a:noFill/>
            <a:ln w="28575" cap="flat" cmpd="sng">
              <a:solidFill>
                <a:srgbClr val="FF0000"/>
              </a:solidFill>
              <a:prstDash val="solid"/>
              <a:round/>
              <a:headEnd type="none" w="sm" len="sm"/>
              <a:tailEnd type="none" w="sm" len="sm"/>
            </a:ln>
          </p:spPr>
        </p:cxnSp>
      </p:grpSp>
      <p:grpSp>
        <p:nvGrpSpPr>
          <p:cNvPr id="32" name="Google Shape;148;p4"/>
          <p:cNvGrpSpPr/>
          <p:nvPr/>
        </p:nvGrpSpPr>
        <p:grpSpPr>
          <a:xfrm>
            <a:off x="10333803" y="2178779"/>
            <a:ext cx="685800" cy="4114036"/>
            <a:chOff x="10333803" y="1348782"/>
            <a:chExt cx="685800" cy="4114036"/>
          </a:xfrm>
        </p:grpSpPr>
        <p:pic>
          <p:nvPicPr>
            <p:cNvPr id="33" name="Google Shape;149;p4"/>
            <p:cNvPicPr preferRelativeResize="0"/>
            <p:nvPr/>
          </p:nvPicPr>
          <p:blipFill rotWithShape="1">
            <a:blip r:embed="rId4">
              <a:alphaModFix/>
            </a:blip>
            <a:srcRect/>
            <a:stretch/>
          </p:blipFill>
          <p:spPr>
            <a:xfrm>
              <a:off x="10333803" y="1849003"/>
              <a:ext cx="685800" cy="828675"/>
            </a:xfrm>
            <a:prstGeom prst="rect">
              <a:avLst/>
            </a:prstGeom>
            <a:noFill/>
            <a:ln>
              <a:noFill/>
            </a:ln>
          </p:spPr>
        </p:pic>
        <p:cxnSp>
          <p:nvCxnSpPr>
            <p:cNvPr id="34" name="Google Shape;150;p4"/>
            <p:cNvCxnSpPr/>
            <p:nvPr/>
          </p:nvCxnSpPr>
          <p:spPr>
            <a:xfrm rot="10800000">
              <a:off x="10619122" y="2654818"/>
              <a:ext cx="0" cy="2808000"/>
            </a:xfrm>
            <a:prstGeom prst="straightConnector1">
              <a:avLst/>
            </a:prstGeom>
            <a:noFill/>
            <a:ln w="28575" cap="flat" cmpd="sng">
              <a:solidFill>
                <a:srgbClr val="FF0000"/>
              </a:solidFill>
              <a:prstDash val="solid"/>
              <a:round/>
              <a:headEnd type="none" w="sm" len="sm"/>
              <a:tailEnd type="none" w="sm" len="sm"/>
            </a:ln>
          </p:spPr>
        </p:cxnSp>
        <p:sp>
          <p:nvSpPr>
            <p:cNvPr id="35" name="Google Shape;151;p4"/>
            <p:cNvSpPr/>
            <p:nvPr/>
          </p:nvSpPr>
          <p:spPr>
            <a:xfrm>
              <a:off x="10483520" y="1348782"/>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grpSp>
      <p:pic>
        <p:nvPicPr>
          <p:cNvPr id="36" name="Google Shape;152;p4"/>
          <p:cNvPicPr preferRelativeResize="0"/>
          <p:nvPr/>
        </p:nvPicPr>
        <p:blipFill rotWithShape="1">
          <a:blip r:embed="rId4">
            <a:alphaModFix/>
          </a:blip>
          <a:srcRect/>
          <a:stretch/>
        </p:blipFill>
        <p:spPr>
          <a:xfrm>
            <a:off x="8752741" y="2683209"/>
            <a:ext cx="685800" cy="828675"/>
          </a:xfrm>
          <a:prstGeom prst="rect">
            <a:avLst/>
          </a:prstGeom>
          <a:noFill/>
          <a:ln>
            <a:noFill/>
          </a:ln>
        </p:spPr>
      </p:pic>
      <p:cxnSp>
        <p:nvCxnSpPr>
          <p:cNvPr id="37" name="Google Shape;153;p4"/>
          <p:cNvCxnSpPr/>
          <p:nvPr/>
        </p:nvCxnSpPr>
        <p:spPr>
          <a:xfrm rot="10800000">
            <a:off x="9038060" y="3489024"/>
            <a:ext cx="16350" cy="684000"/>
          </a:xfrm>
          <a:prstGeom prst="straightConnector1">
            <a:avLst/>
          </a:prstGeom>
          <a:noFill/>
          <a:ln w="28575" cap="flat" cmpd="sng">
            <a:solidFill>
              <a:srgbClr val="FF0000"/>
            </a:solidFill>
            <a:prstDash val="solid"/>
            <a:round/>
            <a:headEnd type="none" w="sm" len="sm"/>
            <a:tailEnd type="none" w="sm" len="sm"/>
          </a:ln>
        </p:spPr>
      </p:cxnSp>
      <p:sp>
        <p:nvSpPr>
          <p:cNvPr id="38" name="Google Shape;154;p4"/>
          <p:cNvSpPr/>
          <p:nvPr/>
        </p:nvSpPr>
        <p:spPr>
          <a:xfrm>
            <a:off x="8902458" y="2182988"/>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cxnSp>
        <p:nvCxnSpPr>
          <p:cNvPr id="39" name="Google Shape;155;p4"/>
          <p:cNvCxnSpPr/>
          <p:nvPr/>
        </p:nvCxnSpPr>
        <p:spPr>
          <a:xfrm rot="10800000">
            <a:off x="10619122" y="2327028"/>
            <a:ext cx="0" cy="468000"/>
          </a:xfrm>
          <a:prstGeom prst="straightConnector1">
            <a:avLst/>
          </a:prstGeom>
          <a:noFill/>
          <a:ln w="28575" cap="flat" cmpd="sng">
            <a:solidFill>
              <a:srgbClr val="FF0000"/>
            </a:solidFill>
            <a:prstDash val="solid"/>
            <a:round/>
            <a:headEnd type="none" w="sm" len="sm"/>
            <a:tailEnd type="none" w="sm" len="sm"/>
          </a:ln>
        </p:spPr>
      </p:cxnSp>
      <p:cxnSp>
        <p:nvCxnSpPr>
          <p:cNvPr id="40" name="Google Shape;156;p4"/>
          <p:cNvCxnSpPr/>
          <p:nvPr/>
        </p:nvCxnSpPr>
        <p:spPr>
          <a:xfrm rot="10800000">
            <a:off x="10554201" y="2329380"/>
            <a:ext cx="0" cy="468000"/>
          </a:xfrm>
          <a:prstGeom prst="straightConnector1">
            <a:avLst/>
          </a:prstGeom>
          <a:noFill/>
          <a:ln w="28575" cap="flat" cmpd="sng">
            <a:solidFill>
              <a:srgbClr val="FF0000"/>
            </a:solidFill>
            <a:prstDash val="solid"/>
            <a:round/>
            <a:headEnd type="none" w="sm" len="sm"/>
            <a:tailEnd type="none" w="sm" len="sm"/>
          </a:ln>
        </p:spPr>
      </p:cxnSp>
      <p:grpSp>
        <p:nvGrpSpPr>
          <p:cNvPr id="41" name="Google Shape;157;p4"/>
          <p:cNvGrpSpPr/>
          <p:nvPr/>
        </p:nvGrpSpPr>
        <p:grpSpPr>
          <a:xfrm>
            <a:off x="9054410" y="3691984"/>
            <a:ext cx="1645014" cy="894255"/>
            <a:chOff x="10619122" y="2856179"/>
            <a:chExt cx="1645014" cy="894255"/>
          </a:xfrm>
        </p:grpSpPr>
        <p:sp>
          <p:nvSpPr>
            <p:cNvPr id="42" name="Google Shape;158;p4"/>
            <p:cNvSpPr txBox="1"/>
            <p:nvPr/>
          </p:nvSpPr>
          <p:spPr>
            <a:xfrm>
              <a:off x="11337279" y="3488824"/>
              <a:ext cx="92685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 (10hp)</a:t>
              </a:r>
              <a:endParaRPr sz="1100">
                <a:solidFill>
                  <a:srgbClr val="AB620D"/>
                </a:solidFill>
                <a:latin typeface="Calibri"/>
                <a:ea typeface="Calibri"/>
                <a:cs typeface="Calibri"/>
                <a:sym typeface="Calibri"/>
              </a:endParaRPr>
            </a:p>
          </p:txBody>
        </p:sp>
        <p:pic>
          <p:nvPicPr>
            <p:cNvPr id="43" name="Google Shape;159;p4"/>
            <p:cNvPicPr preferRelativeResize="0"/>
            <p:nvPr/>
          </p:nvPicPr>
          <p:blipFill rotWithShape="1">
            <a:blip r:embed="rId2">
              <a:alphaModFix/>
            </a:blip>
            <a:srcRect/>
            <a:stretch/>
          </p:blipFill>
          <p:spPr>
            <a:xfrm>
              <a:off x="10899669" y="3048059"/>
              <a:ext cx="342900" cy="361950"/>
            </a:xfrm>
            <a:prstGeom prst="rect">
              <a:avLst/>
            </a:prstGeom>
            <a:noFill/>
            <a:ln>
              <a:noFill/>
            </a:ln>
          </p:spPr>
        </p:pic>
        <p:cxnSp>
          <p:nvCxnSpPr>
            <p:cNvPr id="44" name="Google Shape;160;p4"/>
            <p:cNvCxnSpPr/>
            <p:nvPr/>
          </p:nvCxnSpPr>
          <p:spPr>
            <a:xfrm>
              <a:off x="11161272" y="3319187"/>
              <a:ext cx="252000" cy="0"/>
            </a:xfrm>
            <a:prstGeom prst="straightConnector1">
              <a:avLst/>
            </a:prstGeom>
            <a:noFill/>
            <a:ln w="28575" cap="flat" cmpd="sng">
              <a:solidFill>
                <a:srgbClr val="FF0000"/>
              </a:solidFill>
              <a:prstDash val="solid"/>
              <a:round/>
              <a:headEnd type="none" w="sm" len="sm"/>
              <a:tailEnd type="none" w="sm" len="sm"/>
            </a:ln>
          </p:spPr>
        </p:cxnSp>
        <p:pic>
          <p:nvPicPr>
            <p:cNvPr id="45" name="Google Shape;161;p4"/>
            <p:cNvPicPr preferRelativeResize="0"/>
            <p:nvPr/>
          </p:nvPicPr>
          <p:blipFill rotWithShape="1">
            <a:blip r:embed="rId3">
              <a:alphaModFix/>
            </a:blip>
            <a:srcRect/>
            <a:stretch/>
          </p:blipFill>
          <p:spPr>
            <a:xfrm>
              <a:off x="11410664" y="3085420"/>
              <a:ext cx="628248" cy="390525"/>
            </a:xfrm>
            <a:prstGeom prst="rect">
              <a:avLst/>
            </a:prstGeom>
            <a:noFill/>
            <a:ln>
              <a:noFill/>
            </a:ln>
          </p:spPr>
        </p:pic>
        <p:sp>
          <p:nvSpPr>
            <p:cNvPr id="46" name="Google Shape;162;p4"/>
            <p:cNvSpPr txBox="1"/>
            <p:nvPr/>
          </p:nvSpPr>
          <p:spPr>
            <a:xfrm>
              <a:off x="10886790" y="2856179"/>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M1</a:t>
              </a:r>
              <a:endParaRPr sz="1100">
                <a:solidFill>
                  <a:srgbClr val="FF0000"/>
                </a:solidFill>
                <a:latin typeface="Calibri"/>
                <a:ea typeface="Calibri"/>
                <a:cs typeface="Calibri"/>
                <a:sym typeface="Calibri"/>
              </a:endParaRPr>
            </a:p>
          </p:txBody>
        </p:sp>
        <p:cxnSp>
          <p:nvCxnSpPr>
            <p:cNvPr id="47" name="Google Shape;163;p4"/>
            <p:cNvCxnSpPr/>
            <p:nvPr/>
          </p:nvCxnSpPr>
          <p:spPr>
            <a:xfrm>
              <a:off x="10619122" y="3332198"/>
              <a:ext cx="324000" cy="0"/>
            </a:xfrm>
            <a:prstGeom prst="straightConnector1">
              <a:avLst/>
            </a:prstGeom>
            <a:noFill/>
            <a:ln w="28575" cap="flat" cmpd="sng">
              <a:solidFill>
                <a:srgbClr val="FF0000"/>
              </a:solidFill>
              <a:prstDash val="solid"/>
              <a:round/>
              <a:headEnd type="none" w="sm" len="sm"/>
              <a:tailEnd type="none" w="sm" len="sm"/>
            </a:ln>
          </p:spPr>
        </p:cxnSp>
      </p:grpSp>
      <p:cxnSp>
        <p:nvCxnSpPr>
          <p:cNvPr id="48" name="Google Shape;164;p4"/>
          <p:cNvCxnSpPr/>
          <p:nvPr/>
        </p:nvCxnSpPr>
        <p:spPr>
          <a:xfrm rot="10800000">
            <a:off x="8973291" y="2327028"/>
            <a:ext cx="0" cy="468000"/>
          </a:xfrm>
          <a:prstGeom prst="straightConnector1">
            <a:avLst/>
          </a:prstGeom>
          <a:noFill/>
          <a:ln w="28575" cap="flat" cmpd="sng">
            <a:solidFill>
              <a:srgbClr val="FF0000"/>
            </a:solidFill>
            <a:prstDash val="solid"/>
            <a:round/>
            <a:headEnd type="none" w="sm" len="sm"/>
            <a:tailEnd type="none" w="sm" len="sm"/>
          </a:ln>
        </p:spPr>
      </p:cxnSp>
      <p:cxnSp>
        <p:nvCxnSpPr>
          <p:cNvPr id="49" name="Google Shape;165;p4"/>
          <p:cNvCxnSpPr/>
          <p:nvPr/>
        </p:nvCxnSpPr>
        <p:spPr>
          <a:xfrm rot="10800000">
            <a:off x="9054410" y="2378544"/>
            <a:ext cx="0" cy="468000"/>
          </a:xfrm>
          <a:prstGeom prst="straightConnector1">
            <a:avLst/>
          </a:prstGeom>
          <a:noFill/>
          <a:ln w="28575" cap="flat" cmpd="sng">
            <a:solidFill>
              <a:srgbClr val="FF0000"/>
            </a:solidFill>
            <a:prstDash val="solid"/>
            <a:round/>
            <a:headEnd type="none" w="sm" len="sm"/>
            <a:tailEnd type="none" w="sm" len="sm"/>
          </a:ln>
        </p:spPr>
      </p:cxnSp>
      <p:sp>
        <p:nvSpPr>
          <p:cNvPr id="50" name="Google Shape;166;p4"/>
          <p:cNvSpPr txBox="1"/>
          <p:nvPr/>
        </p:nvSpPr>
        <p:spPr>
          <a:xfrm>
            <a:off x="8423216" y="2729512"/>
            <a:ext cx="48282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11KV</a:t>
            </a:r>
            <a:endParaRPr sz="1100">
              <a:solidFill>
                <a:srgbClr val="FF0000"/>
              </a:solidFill>
              <a:latin typeface="Calibri"/>
              <a:ea typeface="Calibri"/>
              <a:cs typeface="Calibri"/>
              <a:sym typeface="Calibri"/>
            </a:endParaRPr>
          </a:p>
        </p:txBody>
      </p:sp>
      <p:grpSp>
        <p:nvGrpSpPr>
          <p:cNvPr id="51" name="Google Shape;167;p4"/>
          <p:cNvGrpSpPr/>
          <p:nvPr/>
        </p:nvGrpSpPr>
        <p:grpSpPr>
          <a:xfrm>
            <a:off x="7448773" y="4443433"/>
            <a:ext cx="1680280" cy="894255"/>
            <a:chOff x="10619122" y="2856179"/>
            <a:chExt cx="1680280" cy="894255"/>
          </a:xfrm>
        </p:grpSpPr>
        <p:sp>
          <p:nvSpPr>
            <p:cNvPr id="52" name="Google Shape;168;p4"/>
            <p:cNvSpPr txBox="1"/>
            <p:nvPr/>
          </p:nvSpPr>
          <p:spPr>
            <a:xfrm>
              <a:off x="11337279" y="3488824"/>
              <a:ext cx="96212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 (7.5hp)</a:t>
              </a:r>
              <a:endParaRPr sz="1100">
                <a:solidFill>
                  <a:srgbClr val="AB620D"/>
                </a:solidFill>
                <a:latin typeface="Calibri"/>
                <a:ea typeface="Calibri"/>
                <a:cs typeface="Calibri"/>
                <a:sym typeface="Calibri"/>
              </a:endParaRPr>
            </a:p>
          </p:txBody>
        </p:sp>
        <p:pic>
          <p:nvPicPr>
            <p:cNvPr id="53" name="Google Shape;169;p4"/>
            <p:cNvPicPr preferRelativeResize="0"/>
            <p:nvPr/>
          </p:nvPicPr>
          <p:blipFill rotWithShape="1">
            <a:blip r:embed="rId2">
              <a:alphaModFix/>
            </a:blip>
            <a:srcRect/>
            <a:stretch/>
          </p:blipFill>
          <p:spPr>
            <a:xfrm>
              <a:off x="10899669" y="3048059"/>
              <a:ext cx="342900" cy="361950"/>
            </a:xfrm>
            <a:prstGeom prst="rect">
              <a:avLst/>
            </a:prstGeom>
            <a:noFill/>
            <a:ln>
              <a:noFill/>
            </a:ln>
          </p:spPr>
        </p:pic>
        <p:cxnSp>
          <p:nvCxnSpPr>
            <p:cNvPr id="54" name="Google Shape;170;p4"/>
            <p:cNvCxnSpPr/>
            <p:nvPr/>
          </p:nvCxnSpPr>
          <p:spPr>
            <a:xfrm>
              <a:off x="11161272" y="3319187"/>
              <a:ext cx="252000" cy="0"/>
            </a:xfrm>
            <a:prstGeom prst="straightConnector1">
              <a:avLst/>
            </a:prstGeom>
            <a:noFill/>
            <a:ln w="28575" cap="flat" cmpd="sng">
              <a:solidFill>
                <a:srgbClr val="FF0000"/>
              </a:solidFill>
              <a:prstDash val="solid"/>
              <a:round/>
              <a:headEnd type="none" w="sm" len="sm"/>
              <a:tailEnd type="none" w="sm" len="sm"/>
            </a:ln>
          </p:spPr>
        </p:cxnSp>
        <p:pic>
          <p:nvPicPr>
            <p:cNvPr id="55" name="Google Shape;171;p4"/>
            <p:cNvPicPr preferRelativeResize="0"/>
            <p:nvPr/>
          </p:nvPicPr>
          <p:blipFill rotWithShape="1">
            <a:blip r:embed="rId3">
              <a:alphaModFix/>
            </a:blip>
            <a:srcRect/>
            <a:stretch/>
          </p:blipFill>
          <p:spPr>
            <a:xfrm>
              <a:off x="11410664" y="3085420"/>
              <a:ext cx="628248" cy="390525"/>
            </a:xfrm>
            <a:prstGeom prst="rect">
              <a:avLst/>
            </a:prstGeom>
            <a:noFill/>
            <a:ln>
              <a:noFill/>
            </a:ln>
          </p:spPr>
        </p:pic>
        <p:sp>
          <p:nvSpPr>
            <p:cNvPr id="56" name="Google Shape;172;p4"/>
            <p:cNvSpPr txBox="1"/>
            <p:nvPr/>
          </p:nvSpPr>
          <p:spPr>
            <a:xfrm>
              <a:off x="10886790" y="2856179"/>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M2</a:t>
              </a:r>
              <a:endParaRPr sz="1100">
                <a:solidFill>
                  <a:srgbClr val="FF0000"/>
                </a:solidFill>
                <a:latin typeface="Calibri"/>
                <a:ea typeface="Calibri"/>
                <a:cs typeface="Calibri"/>
                <a:sym typeface="Calibri"/>
              </a:endParaRPr>
            </a:p>
          </p:txBody>
        </p:sp>
        <p:cxnSp>
          <p:nvCxnSpPr>
            <p:cNvPr id="57" name="Google Shape;173;p4"/>
            <p:cNvCxnSpPr/>
            <p:nvPr/>
          </p:nvCxnSpPr>
          <p:spPr>
            <a:xfrm>
              <a:off x="10619122" y="3332198"/>
              <a:ext cx="324000" cy="0"/>
            </a:xfrm>
            <a:prstGeom prst="straightConnector1">
              <a:avLst/>
            </a:prstGeom>
            <a:noFill/>
            <a:ln w="28575" cap="flat" cmpd="sng">
              <a:solidFill>
                <a:srgbClr val="FF0000"/>
              </a:solidFill>
              <a:prstDash val="solid"/>
              <a:round/>
              <a:headEnd type="none" w="sm" len="sm"/>
              <a:tailEnd type="none" w="sm" len="sm"/>
            </a:ln>
          </p:spPr>
        </p:cxnSp>
      </p:grpSp>
      <p:grpSp>
        <p:nvGrpSpPr>
          <p:cNvPr id="58" name="Google Shape;174;p4"/>
          <p:cNvGrpSpPr/>
          <p:nvPr/>
        </p:nvGrpSpPr>
        <p:grpSpPr>
          <a:xfrm>
            <a:off x="7448773" y="5179616"/>
            <a:ext cx="1645014" cy="894255"/>
            <a:chOff x="10619122" y="2856179"/>
            <a:chExt cx="1645014" cy="894255"/>
          </a:xfrm>
        </p:grpSpPr>
        <p:sp>
          <p:nvSpPr>
            <p:cNvPr id="59" name="Google Shape;175;p4"/>
            <p:cNvSpPr txBox="1"/>
            <p:nvPr/>
          </p:nvSpPr>
          <p:spPr>
            <a:xfrm>
              <a:off x="11337279" y="3488824"/>
              <a:ext cx="92685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 (10hp)</a:t>
              </a:r>
              <a:endParaRPr sz="1100">
                <a:solidFill>
                  <a:srgbClr val="AB620D"/>
                </a:solidFill>
                <a:latin typeface="Calibri"/>
                <a:ea typeface="Calibri"/>
                <a:cs typeface="Calibri"/>
                <a:sym typeface="Calibri"/>
              </a:endParaRPr>
            </a:p>
          </p:txBody>
        </p:sp>
        <p:pic>
          <p:nvPicPr>
            <p:cNvPr id="60" name="Google Shape;176;p4"/>
            <p:cNvPicPr preferRelativeResize="0"/>
            <p:nvPr/>
          </p:nvPicPr>
          <p:blipFill rotWithShape="1">
            <a:blip r:embed="rId2">
              <a:alphaModFix/>
            </a:blip>
            <a:srcRect/>
            <a:stretch/>
          </p:blipFill>
          <p:spPr>
            <a:xfrm>
              <a:off x="10899669" y="3048059"/>
              <a:ext cx="342900" cy="361950"/>
            </a:xfrm>
            <a:prstGeom prst="rect">
              <a:avLst/>
            </a:prstGeom>
            <a:noFill/>
            <a:ln>
              <a:noFill/>
            </a:ln>
          </p:spPr>
        </p:pic>
        <p:cxnSp>
          <p:nvCxnSpPr>
            <p:cNvPr id="61" name="Google Shape;177;p4"/>
            <p:cNvCxnSpPr/>
            <p:nvPr/>
          </p:nvCxnSpPr>
          <p:spPr>
            <a:xfrm>
              <a:off x="11161272" y="3319187"/>
              <a:ext cx="252000" cy="0"/>
            </a:xfrm>
            <a:prstGeom prst="straightConnector1">
              <a:avLst/>
            </a:prstGeom>
            <a:noFill/>
            <a:ln w="28575" cap="flat" cmpd="sng">
              <a:solidFill>
                <a:srgbClr val="FF0000"/>
              </a:solidFill>
              <a:prstDash val="solid"/>
              <a:round/>
              <a:headEnd type="none" w="sm" len="sm"/>
              <a:tailEnd type="none" w="sm" len="sm"/>
            </a:ln>
          </p:spPr>
        </p:cxnSp>
        <p:pic>
          <p:nvPicPr>
            <p:cNvPr id="62" name="Google Shape;178;p4"/>
            <p:cNvPicPr preferRelativeResize="0"/>
            <p:nvPr/>
          </p:nvPicPr>
          <p:blipFill rotWithShape="1">
            <a:blip r:embed="rId3">
              <a:alphaModFix/>
            </a:blip>
            <a:srcRect/>
            <a:stretch/>
          </p:blipFill>
          <p:spPr>
            <a:xfrm>
              <a:off x="11410664" y="3085420"/>
              <a:ext cx="628248" cy="390525"/>
            </a:xfrm>
            <a:prstGeom prst="rect">
              <a:avLst/>
            </a:prstGeom>
            <a:noFill/>
            <a:ln>
              <a:noFill/>
            </a:ln>
          </p:spPr>
        </p:pic>
        <p:sp>
          <p:nvSpPr>
            <p:cNvPr id="63" name="Google Shape;179;p4"/>
            <p:cNvSpPr txBox="1"/>
            <p:nvPr/>
          </p:nvSpPr>
          <p:spPr>
            <a:xfrm>
              <a:off x="10886790" y="2856179"/>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M3</a:t>
              </a:r>
              <a:endParaRPr sz="1100">
                <a:solidFill>
                  <a:srgbClr val="FF0000"/>
                </a:solidFill>
                <a:latin typeface="Calibri"/>
                <a:ea typeface="Calibri"/>
                <a:cs typeface="Calibri"/>
                <a:sym typeface="Calibri"/>
              </a:endParaRPr>
            </a:p>
          </p:txBody>
        </p:sp>
        <p:cxnSp>
          <p:nvCxnSpPr>
            <p:cNvPr id="64" name="Google Shape;180;p4"/>
            <p:cNvCxnSpPr/>
            <p:nvPr/>
          </p:nvCxnSpPr>
          <p:spPr>
            <a:xfrm>
              <a:off x="10619122" y="3332198"/>
              <a:ext cx="324000" cy="0"/>
            </a:xfrm>
            <a:prstGeom prst="straightConnector1">
              <a:avLst/>
            </a:prstGeom>
            <a:noFill/>
            <a:ln w="28575" cap="flat" cmpd="sng">
              <a:solidFill>
                <a:srgbClr val="FF0000"/>
              </a:solidFill>
              <a:prstDash val="solid"/>
              <a:round/>
              <a:headEnd type="none" w="sm" len="sm"/>
              <a:tailEnd type="none" w="sm" len="sm"/>
            </a:ln>
          </p:spPr>
        </p:cxnSp>
      </p:grpSp>
      <p:grpSp>
        <p:nvGrpSpPr>
          <p:cNvPr id="65" name="Google Shape;181;p4"/>
          <p:cNvGrpSpPr/>
          <p:nvPr/>
        </p:nvGrpSpPr>
        <p:grpSpPr>
          <a:xfrm>
            <a:off x="7150575" y="2176631"/>
            <a:ext cx="685800" cy="3479004"/>
            <a:chOff x="10333803" y="1348782"/>
            <a:chExt cx="685800" cy="4114036"/>
          </a:xfrm>
        </p:grpSpPr>
        <p:pic>
          <p:nvPicPr>
            <p:cNvPr id="66" name="Google Shape;182;p4"/>
            <p:cNvPicPr preferRelativeResize="0"/>
            <p:nvPr/>
          </p:nvPicPr>
          <p:blipFill rotWithShape="1">
            <a:blip r:embed="rId4">
              <a:alphaModFix/>
            </a:blip>
            <a:srcRect/>
            <a:stretch/>
          </p:blipFill>
          <p:spPr>
            <a:xfrm>
              <a:off x="10333803" y="1849003"/>
              <a:ext cx="685800" cy="828675"/>
            </a:xfrm>
            <a:prstGeom prst="rect">
              <a:avLst/>
            </a:prstGeom>
            <a:noFill/>
            <a:ln>
              <a:noFill/>
            </a:ln>
          </p:spPr>
        </p:pic>
        <p:cxnSp>
          <p:nvCxnSpPr>
            <p:cNvPr id="67" name="Google Shape;183;p4"/>
            <p:cNvCxnSpPr/>
            <p:nvPr/>
          </p:nvCxnSpPr>
          <p:spPr>
            <a:xfrm rot="10800000">
              <a:off x="10619122" y="2654818"/>
              <a:ext cx="0" cy="2808000"/>
            </a:xfrm>
            <a:prstGeom prst="straightConnector1">
              <a:avLst/>
            </a:prstGeom>
            <a:noFill/>
            <a:ln w="28575" cap="flat" cmpd="sng">
              <a:solidFill>
                <a:srgbClr val="FF0000"/>
              </a:solidFill>
              <a:prstDash val="solid"/>
              <a:round/>
              <a:headEnd type="none" w="sm" len="sm"/>
              <a:tailEnd type="none" w="sm" len="sm"/>
            </a:ln>
          </p:spPr>
        </p:cxnSp>
        <p:sp>
          <p:nvSpPr>
            <p:cNvPr id="68" name="Google Shape;184;p4"/>
            <p:cNvSpPr/>
            <p:nvPr/>
          </p:nvSpPr>
          <p:spPr>
            <a:xfrm>
              <a:off x="10483520" y="1348782"/>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grpSp>
      <p:cxnSp>
        <p:nvCxnSpPr>
          <p:cNvPr id="69" name="Google Shape;185;p4"/>
          <p:cNvCxnSpPr/>
          <p:nvPr/>
        </p:nvCxnSpPr>
        <p:spPr>
          <a:xfrm rot="10800000">
            <a:off x="7448773" y="2324880"/>
            <a:ext cx="0" cy="468000"/>
          </a:xfrm>
          <a:prstGeom prst="straightConnector1">
            <a:avLst/>
          </a:prstGeom>
          <a:noFill/>
          <a:ln w="28575" cap="flat" cmpd="sng">
            <a:solidFill>
              <a:srgbClr val="FF0000"/>
            </a:solidFill>
            <a:prstDash val="solid"/>
            <a:round/>
            <a:headEnd type="none" w="sm" len="sm"/>
            <a:tailEnd type="none" w="sm" len="sm"/>
          </a:ln>
        </p:spPr>
      </p:cxnSp>
      <p:cxnSp>
        <p:nvCxnSpPr>
          <p:cNvPr id="70" name="Google Shape;186;p4"/>
          <p:cNvCxnSpPr/>
          <p:nvPr/>
        </p:nvCxnSpPr>
        <p:spPr>
          <a:xfrm rot="10800000">
            <a:off x="7383852" y="2327232"/>
            <a:ext cx="0" cy="468000"/>
          </a:xfrm>
          <a:prstGeom prst="straightConnector1">
            <a:avLst/>
          </a:prstGeom>
          <a:noFill/>
          <a:ln w="28575" cap="flat" cmpd="sng">
            <a:solidFill>
              <a:srgbClr val="FF0000"/>
            </a:solidFill>
            <a:prstDash val="solid"/>
            <a:round/>
            <a:headEnd type="none" w="sm" len="sm"/>
            <a:tailEnd type="none" w="sm" len="sm"/>
          </a:ln>
        </p:spPr>
      </p:cxnSp>
      <p:grpSp>
        <p:nvGrpSpPr>
          <p:cNvPr id="71" name="Google Shape;187;p4"/>
          <p:cNvGrpSpPr/>
          <p:nvPr/>
        </p:nvGrpSpPr>
        <p:grpSpPr>
          <a:xfrm>
            <a:off x="7435565" y="3671214"/>
            <a:ext cx="1572878" cy="894255"/>
            <a:chOff x="10619122" y="2856179"/>
            <a:chExt cx="1572878" cy="894255"/>
          </a:xfrm>
        </p:grpSpPr>
        <p:sp>
          <p:nvSpPr>
            <p:cNvPr id="72" name="Google Shape;188;p4"/>
            <p:cNvSpPr txBox="1"/>
            <p:nvPr/>
          </p:nvSpPr>
          <p:spPr>
            <a:xfrm>
              <a:off x="11337279" y="3488824"/>
              <a:ext cx="85472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 (5hp)</a:t>
              </a:r>
              <a:endParaRPr sz="1100">
                <a:solidFill>
                  <a:srgbClr val="AB620D"/>
                </a:solidFill>
                <a:latin typeface="Calibri"/>
                <a:ea typeface="Calibri"/>
                <a:cs typeface="Calibri"/>
                <a:sym typeface="Calibri"/>
              </a:endParaRPr>
            </a:p>
          </p:txBody>
        </p:sp>
        <p:pic>
          <p:nvPicPr>
            <p:cNvPr id="73" name="Google Shape;189;p4"/>
            <p:cNvPicPr preferRelativeResize="0"/>
            <p:nvPr/>
          </p:nvPicPr>
          <p:blipFill rotWithShape="1">
            <a:blip r:embed="rId2">
              <a:alphaModFix/>
            </a:blip>
            <a:srcRect/>
            <a:stretch/>
          </p:blipFill>
          <p:spPr>
            <a:xfrm>
              <a:off x="10899669" y="3048059"/>
              <a:ext cx="342900" cy="361950"/>
            </a:xfrm>
            <a:prstGeom prst="rect">
              <a:avLst/>
            </a:prstGeom>
            <a:noFill/>
            <a:ln>
              <a:noFill/>
            </a:ln>
          </p:spPr>
        </p:pic>
        <p:cxnSp>
          <p:nvCxnSpPr>
            <p:cNvPr id="74" name="Google Shape;190;p4"/>
            <p:cNvCxnSpPr/>
            <p:nvPr/>
          </p:nvCxnSpPr>
          <p:spPr>
            <a:xfrm>
              <a:off x="11161272" y="3319187"/>
              <a:ext cx="252000" cy="0"/>
            </a:xfrm>
            <a:prstGeom prst="straightConnector1">
              <a:avLst/>
            </a:prstGeom>
            <a:noFill/>
            <a:ln w="28575" cap="flat" cmpd="sng">
              <a:solidFill>
                <a:srgbClr val="FF0000"/>
              </a:solidFill>
              <a:prstDash val="solid"/>
              <a:round/>
              <a:headEnd type="none" w="sm" len="sm"/>
              <a:tailEnd type="none" w="sm" len="sm"/>
            </a:ln>
          </p:spPr>
        </p:cxnSp>
        <p:pic>
          <p:nvPicPr>
            <p:cNvPr id="75" name="Google Shape;191;p4"/>
            <p:cNvPicPr preferRelativeResize="0"/>
            <p:nvPr/>
          </p:nvPicPr>
          <p:blipFill rotWithShape="1">
            <a:blip r:embed="rId3">
              <a:alphaModFix/>
            </a:blip>
            <a:srcRect/>
            <a:stretch/>
          </p:blipFill>
          <p:spPr>
            <a:xfrm>
              <a:off x="11410664" y="3085420"/>
              <a:ext cx="628248" cy="390525"/>
            </a:xfrm>
            <a:prstGeom prst="rect">
              <a:avLst/>
            </a:prstGeom>
            <a:noFill/>
            <a:ln>
              <a:noFill/>
            </a:ln>
          </p:spPr>
        </p:pic>
        <p:sp>
          <p:nvSpPr>
            <p:cNvPr id="76" name="Google Shape;192;p4"/>
            <p:cNvSpPr txBox="1"/>
            <p:nvPr/>
          </p:nvSpPr>
          <p:spPr>
            <a:xfrm>
              <a:off x="10886790" y="2856179"/>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M1</a:t>
              </a:r>
              <a:endParaRPr sz="1100">
                <a:solidFill>
                  <a:srgbClr val="FF0000"/>
                </a:solidFill>
                <a:latin typeface="Calibri"/>
                <a:ea typeface="Calibri"/>
                <a:cs typeface="Calibri"/>
                <a:sym typeface="Calibri"/>
              </a:endParaRPr>
            </a:p>
          </p:txBody>
        </p:sp>
        <p:cxnSp>
          <p:nvCxnSpPr>
            <p:cNvPr id="77" name="Google Shape;193;p4"/>
            <p:cNvCxnSpPr/>
            <p:nvPr/>
          </p:nvCxnSpPr>
          <p:spPr>
            <a:xfrm>
              <a:off x="10619122" y="3332198"/>
              <a:ext cx="324000" cy="0"/>
            </a:xfrm>
            <a:prstGeom prst="straightConnector1">
              <a:avLst/>
            </a:prstGeom>
            <a:noFill/>
            <a:ln w="28575" cap="flat" cmpd="sng">
              <a:solidFill>
                <a:srgbClr val="FF0000"/>
              </a:solidFill>
              <a:prstDash val="solid"/>
              <a:round/>
              <a:headEnd type="none" w="sm" len="sm"/>
              <a:tailEnd type="none" w="sm" len="sm"/>
            </a:ln>
          </p:spPr>
        </p:cxnSp>
      </p:grpSp>
      <p:sp>
        <p:nvSpPr>
          <p:cNvPr id="78" name="Google Shape;194;p4"/>
          <p:cNvSpPr txBox="1"/>
          <p:nvPr/>
        </p:nvSpPr>
        <p:spPr>
          <a:xfrm>
            <a:off x="8281546" y="3207892"/>
            <a:ext cx="4812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433V</a:t>
            </a:r>
            <a:endParaRPr/>
          </a:p>
        </p:txBody>
      </p:sp>
      <p:grpSp>
        <p:nvGrpSpPr>
          <p:cNvPr id="79" name="Google Shape;195;p4"/>
          <p:cNvGrpSpPr/>
          <p:nvPr/>
        </p:nvGrpSpPr>
        <p:grpSpPr>
          <a:xfrm>
            <a:off x="9891278" y="2729512"/>
            <a:ext cx="573661" cy="726038"/>
            <a:chOff x="9891278" y="1899515"/>
            <a:chExt cx="573661" cy="726038"/>
          </a:xfrm>
        </p:grpSpPr>
        <p:sp>
          <p:nvSpPr>
            <p:cNvPr id="80" name="Google Shape;196;p4"/>
            <p:cNvSpPr txBox="1"/>
            <p:nvPr/>
          </p:nvSpPr>
          <p:spPr>
            <a:xfrm>
              <a:off x="9891278" y="2363943"/>
              <a:ext cx="4812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433V</a:t>
              </a:r>
              <a:endParaRPr/>
            </a:p>
          </p:txBody>
        </p:sp>
        <p:sp>
          <p:nvSpPr>
            <p:cNvPr id="81" name="Google Shape;197;p4"/>
            <p:cNvSpPr txBox="1"/>
            <p:nvPr/>
          </p:nvSpPr>
          <p:spPr>
            <a:xfrm>
              <a:off x="9982116" y="1899515"/>
              <a:ext cx="48282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11KV</a:t>
              </a:r>
              <a:endParaRPr sz="1100">
                <a:solidFill>
                  <a:srgbClr val="FF0000"/>
                </a:solidFill>
                <a:latin typeface="Calibri"/>
                <a:ea typeface="Calibri"/>
                <a:cs typeface="Calibri"/>
                <a:sym typeface="Calibri"/>
              </a:endParaRPr>
            </a:p>
          </p:txBody>
        </p:sp>
      </p:grpSp>
      <p:sp>
        <p:nvSpPr>
          <p:cNvPr id="82" name="Google Shape;198;p4"/>
          <p:cNvSpPr txBox="1"/>
          <p:nvPr/>
        </p:nvSpPr>
        <p:spPr>
          <a:xfrm>
            <a:off x="6711954" y="3212994"/>
            <a:ext cx="4812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433V</a:t>
            </a:r>
            <a:endParaRPr/>
          </a:p>
        </p:txBody>
      </p:sp>
      <p:sp>
        <p:nvSpPr>
          <p:cNvPr id="83" name="Google Shape;199;p4"/>
          <p:cNvSpPr txBox="1"/>
          <p:nvPr/>
        </p:nvSpPr>
        <p:spPr>
          <a:xfrm>
            <a:off x="6802792" y="2748566"/>
            <a:ext cx="48282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11KV</a:t>
            </a:r>
            <a:endParaRPr sz="1100">
              <a:solidFill>
                <a:srgbClr val="FF0000"/>
              </a:solidFill>
              <a:latin typeface="Calibri"/>
              <a:ea typeface="Calibri"/>
              <a:cs typeface="Calibri"/>
              <a:sym typeface="Calibri"/>
            </a:endParaRPr>
          </a:p>
        </p:txBody>
      </p:sp>
      <p:sp>
        <p:nvSpPr>
          <p:cNvPr id="84" name="Google Shape;200;p4"/>
          <p:cNvSpPr txBox="1"/>
          <p:nvPr/>
        </p:nvSpPr>
        <p:spPr>
          <a:xfrm>
            <a:off x="7520488" y="2387610"/>
            <a:ext cx="56457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63KVA</a:t>
            </a:r>
            <a:endParaRPr sz="1100">
              <a:solidFill>
                <a:srgbClr val="0C0C0C"/>
              </a:solidFill>
              <a:latin typeface="Calibri"/>
              <a:ea typeface="Calibri"/>
              <a:cs typeface="Calibri"/>
              <a:sym typeface="Calibri"/>
            </a:endParaRPr>
          </a:p>
        </p:txBody>
      </p:sp>
      <p:sp>
        <p:nvSpPr>
          <p:cNvPr id="85" name="Google Shape;201;p4"/>
          <p:cNvSpPr txBox="1"/>
          <p:nvPr/>
        </p:nvSpPr>
        <p:spPr>
          <a:xfrm>
            <a:off x="9115767" y="2511492"/>
            <a:ext cx="56457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16KVA</a:t>
            </a:r>
            <a:endParaRPr sz="1100">
              <a:solidFill>
                <a:srgbClr val="0C0C0C"/>
              </a:solidFill>
              <a:latin typeface="Calibri"/>
              <a:ea typeface="Calibri"/>
              <a:cs typeface="Calibri"/>
              <a:sym typeface="Calibri"/>
            </a:endParaRPr>
          </a:p>
        </p:txBody>
      </p:sp>
      <p:sp>
        <p:nvSpPr>
          <p:cNvPr id="86" name="Google Shape;202;p4"/>
          <p:cNvSpPr txBox="1"/>
          <p:nvPr/>
        </p:nvSpPr>
        <p:spPr>
          <a:xfrm>
            <a:off x="10701790" y="2500196"/>
            <a:ext cx="56457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63KVA</a:t>
            </a:r>
            <a:endParaRPr sz="1100">
              <a:solidFill>
                <a:srgbClr val="0C0C0C"/>
              </a:solidFill>
              <a:latin typeface="Calibri"/>
              <a:ea typeface="Calibri"/>
              <a:cs typeface="Calibri"/>
              <a:sym typeface="Calibri"/>
            </a:endParaRPr>
          </a:p>
        </p:txBody>
      </p:sp>
      <p:pic>
        <p:nvPicPr>
          <p:cNvPr id="87" name="Google Shape;203;p4"/>
          <p:cNvPicPr preferRelativeResize="0"/>
          <p:nvPr/>
        </p:nvPicPr>
        <p:blipFill rotWithShape="1">
          <a:blip r:embed="rId4">
            <a:alphaModFix/>
          </a:blip>
          <a:srcRect/>
          <a:stretch/>
        </p:blipFill>
        <p:spPr>
          <a:xfrm>
            <a:off x="5705996" y="2674704"/>
            <a:ext cx="685800" cy="828675"/>
          </a:xfrm>
          <a:prstGeom prst="rect">
            <a:avLst/>
          </a:prstGeom>
          <a:noFill/>
          <a:ln>
            <a:noFill/>
          </a:ln>
        </p:spPr>
      </p:pic>
      <p:cxnSp>
        <p:nvCxnSpPr>
          <p:cNvPr id="88" name="Google Shape;204;p4"/>
          <p:cNvCxnSpPr/>
          <p:nvPr/>
        </p:nvCxnSpPr>
        <p:spPr>
          <a:xfrm rot="10800000">
            <a:off x="5991315" y="3480519"/>
            <a:ext cx="3" cy="615198"/>
          </a:xfrm>
          <a:prstGeom prst="straightConnector1">
            <a:avLst/>
          </a:prstGeom>
          <a:noFill/>
          <a:ln w="28575" cap="flat" cmpd="sng">
            <a:solidFill>
              <a:srgbClr val="FF0000"/>
            </a:solidFill>
            <a:prstDash val="solid"/>
            <a:round/>
            <a:headEnd type="none" w="sm" len="sm"/>
            <a:tailEnd type="none" w="sm" len="sm"/>
          </a:ln>
        </p:spPr>
      </p:cxnSp>
      <p:sp>
        <p:nvSpPr>
          <p:cNvPr id="89" name="Google Shape;205;p4"/>
          <p:cNvSpPr/>
          <p:nvPr/>
        </p:nvSpPr>
        <p:spPr>
          <a:xfrm>
            <a:off x="5855713" y="2174483"/>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sp>
        <p:nvSpPr>
          <p:cNvPr id="90" name="Google Shape;206;p4"/>
          <p:cNvSpPr txBox="1"/>
          <p:nvPr/>
        </p:nvSpPr>
        <p:spPr>
          <a:xfrm>
            <a:off x="5267375" y="3210846"/>
            <a:ext cx="4812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433V</a:t>
            </a:r>
            <a:endParaRPr/>
          </a:p>
        </p:txBody>
      </p:sp>
      <p:sp>
        <p:nvSpPr>
          <p:cNvPr id="91" name="Google Shape;207;p4"/>
          <p:cNvSpPr txBox="1"/>
          <p:nvPr/>
        </p:nvSpPr>
        <p:spPr>
          <a:xfrm>
            <a:off x="5358213" y="2746418"/>
            <a:ext cx="48282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11KV</a:t>
            </a:r>
            <a:endParaRPr sz="1100">
              <a:solidFill>
                <a:srgbClr val="FF0000"/>
              </a:solidFill>
              <a:latin typeface="Calibri"/>
              <a:ea typeface="Calibri"/>
              <a:cs typeface="Calibri"/>
              <a:sym typeface="Calibri"/>
            </a:endParaRPr>
          </a:p>
        </p:txBody>
      </p:sp>
      <p:sp>
        <p:nvSpPr>
          <p:cNvPr id="92" name="Google Shape;208;p4"/>
          <p:cNvSpPr txBox="1"/>
          <p:nvPr/>
        </p:nvSpPr>
        <p:spPr>
          <a:xfrm>
            <a:off x="6075909" y="2496560"/>
            <a:ext cx="56457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63KVA</a:t>
            </a:r>
            <a:endParaRPr sz="1100">
              <a:solidFill>
                <a:srgbClr val="0C0C0C"/>
              </a:solidFill>
              <a:latin typeface="Calibri"/>
              <a:ea typeface="Calibri"/>
              <a:cs typeface="Calibri"/>
              <a:sym typeface="Calibri"/>
            </a:endParaRPr>
          </a:p>
        </p:txBody>
      </p:sp>
      <p:cxnSp>
        <p:nvCxnSpPr>
          <p:cNvPr id="93" name="Google Shape;209;p4"/>
          <p:cNvCxnSpPr/>
          <p:nvPr/>
        </p:nvCxnSpPr>
        <p:spPr>
          <a:xfrm rot="10800000">
            <a:off x="5991318" y="2374248"/>
            <a:ext cx="0" cy="468000"/>
          </a:xfrm>
          <a:prstGeom prst="straightConnector1">
            <a:avLst/>
          </a:prstGeom>
          <a:noFill/>
          <a:ln w="28575" cap="flat" cmpd="sng">
            <a:solidFill>
              <a:srgbClr val="FF0000"/>
            </a:solidFill>
            <a:prstDash val="solid"/>
            <a:round/>
            <a:headEnd type="none" w="sm" len="sm"/>
            <a:tailEnd type="none" w="sm" len="sm"/>
          </a:ln>
        </p:spPr>
      </p:cxnSp>
      <p:cxnSp>
        <p:nvCxnSpPr>
          <p:cNvPr id="94" name="Google Shape;210;p4"/>
          <p:cNvCxnSpPr/>
          <p:nvPr/>
        </p:nvCxnSpPr>
        <p:spPr>
          <a:xfrm rot="10800000">
            <a:off x="5926397" y="2376600"/>
            <a:ext cx="0" cy="468000"/>
          </a:xfrm>
          <a:prstGeom prst="straightConnector1">
            <a:avLst/>
          </a:prstGeom>
          <a:noFill/>
          <a:ln w="28575" cap="flat" cmpd="sng">
            <a:solidFill>
              <a:srgbClr val="FF0000"/>
            </a:solidFill>
            <a:prstDash val="solid"/>
            <a:round/>
            <a:headEnd type="none" w="sm" len="sm"/>
            <a:tailEnd type="none" w="sm" len="sm"/>
          </a:ln>
        </p:spPr>
      </p:cxnSp>
      <p:sp>
        <p:nvSpPr>
          <p:cNvPr id="95" name="Google Shape;211;p4"/>
          <p:cNvSpPr txBox="1"/>
          <p:nvPr/>
        </p:nvSpPr>
        <p:spPr>
          <a:xfrm>
            <a:off x="6039360" y="4371244"/>
            <a:ext cx="901209"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Commercial </a:t>
            </a:r>
            <a:endParaRPr/>
          </a:p>
          <a:p>
            <a:pPr marL="0" marR="0" lvl="0" indent="0" algn="l" rtl="0">
              <a:spcBef>
                <a:spcPts val="0"/>
              </a:spcBef>
              <a:spcAft>
                <a:spcPts val="0"/>
              </a:spcAft>
              <a:buNone/>
            </a:pPr>
            <a:r>
              <a:rPr lang="en-IN" sz="1100">
                <a:solidFill>
                  <a:srgbClr val="AB620D"/>
                </a:solidFill>
                <a:latin typeface="Calibri"/>
                <a:ea typeface="Calibri"/>
                <a:cs typeface="Calibri"/>
                <a:sym typeface="Calibri"/>
              </a:rPr>
              <a:t>&amp; Industrial</a:t>
            </a:r>
            <a:endParaRPr/>
          </a:p>
          <a:p>
            <a:pPr marL="0" marR="0" lvl="0" indent="0" algn="l" rtl="0">
              <a:spcBef>
                <a:spcPts val="0"/>
              </a:spcBef>
              <a:spcAft>
                <a:spcPts val="0"/>
              </a:spcAft>
              <a:buNone/>
            </a:pPr>
            <a:r>
              <a:rPr lang="en-IN" sz="1100">
                <a:solidFill>
                  <a:srgbClr val="AB620D"/>
                </a:solidFill>
                <a:latin typeface="Calibri"/>
                <a:ea typeface="Calibri"/>
                <a:cs typeface="Calibri"/>
                <a:sym typeface="Calibri"/>
              </a:rPr>
              <a:t>Service</a:t>
            </a:r>
            <a:endParaRPr sz="1100">
              <a:solidFill>
                <a:srgbClr val="AB620D"/>
              </a:solidFill>
              <a:latin typeface="Calibri"/>
              <a:ea typeface="Calibri"/>
              <a:cs typeface="Calibri"/>
              <a:sym typeface="Calibri"/>
            </a:endParaRPr>
          </a:p>
        </p:txBody>
      </p:sp>
      <p:pic>
        <p:nvPicPr>
          <p:cNvPr id="96" name="Google Shape;212;p4"/>
          <p:cNvPicPr preferRelativeResize="0"/>
          <p:nvPr/>
        </p:nvPicPr>
        <p:blipFill rotWithShape="1">
          <a:blip r:embed="rId2">
            <a:alphaModFix/>
          </a:blip>
          <a:srcRect/>
          <a:stretch/>
        </p:blipFill>
        <p:spPr>
          <a:xfrm>
            <a:off x="6261018" y="3799932"/>
            <a:ext cx="342900" cy="361950"/>
          </a:xfrm>
          <a:prstGeom prst="rect">
            <a:avLst/>
          </a:prstGeom>
          <a:noFill/>
          <a:ln>
            <a:noFill/>
          </a:ln>
        </p:spPr>
      </p:pic>
      <p:sp>
        <p:nvSpPr>
          <p:cNvPr id="97" name="Google Shape;213;p4"/>
          <p:cNvSpPr txBox="1"/>
          <p:nvPr/>
        </p:nvSpPr>
        <p:spPr>
          <a:xfrm>
            <a:off x="6248139" y="3608052"/>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M1</a:t>
            </a:r>
            <a:endParaRPr sz="1100">
              <a:solidFill>
                <a:srgbClr val="FF0000"/>
              </a:solidFill>
              <a:latin typeface="Calibri"/>
              <a:ea typeface="Calibri"/>
              <a:cs typeface="Calibri"/>
              <a:sym typeface="Calibri"/>
            </a:endParaRPr>
          </a:p>
        </p:txBody>
      </p:sp>
      <p:cxnSp>
        <p:nvCxnSpPr>
          <p:cNvPr id="98" name="Google Shape;214;p4"/>
          <p:cNvCxnSpPr/>
          <p:nvPr/>
        </p:nvCxnSpPr>
        <p:spPr>
          <a:xfrm>
            <a:off x="5980471" y="4084071"/>
            <a:ext cx="324000" cy="0"/>
          </a:xfrm>
          <a:prstGeom prst="straightConnector1">
            <a:avLst/>
          </a:prstGeom>
          <a:noFill/>
          <a:ln w="28575" cap="flat" cmpd="sng">
            <a:solidFill>
              <a:srgbClr val="FF0000"/>
            </a:solidFill>
            <a:prstDash val="solid"/>
            <a:round/>
            <a:headEnd type="none" w="sm" len="sm"/>
            <a:tailEnd type="none" w="sm" len="sm"/>
          </a:ln>
        </p:spPr>
      </p:cxnSp>
      <p:pic>
        <p:nvPicPr>
          <p:cNvPr id="99" name="Google Shape;215;p4"/>
          <p:cNvPicPr preferRelativeResize="0"/>
          <p:nvPr/>
        </p:nvPicPr>
        <p:blipFill rotWithShape="1">
          <a:blip r:embed="rId4">
            <a:alphaModFix/>
          </a:blip>
          <a:srcRect/>
          <a:stretch/>
        </p:blipFill>
        <p:spPr>
          <a:xfrm>
            <a:off x="3250394" y="2671766"/>
            <a:ext cx="685800" cy="828675"/>
          </a:xfrm>
          <a:prstGeom prst="rect">
            <a:avLst/>
          </a:prstGeom>
          <a:noFill/>
          <a:ln>
            <a:noFill/>
          </a:ln>
        </p:spPr>
      </p:pic>
      <p:cxnSp>
        <p:nvCxnSpPr>
          <p:cNvPr id="100" name="Google Shape;216;p4"/>
          <p:cNvCxnSpPr/>
          <p:nvPr/>
        </p:nvCxnSpPr>
        <p:spPr>
          <a:xfrm rot="10800000">
            <a:off x="3535713" y="3468055"/>
            <a:ext cx="0" cy="2520000"/>
          </a:xfrm>
          <a:prstGeom prst="straightConnector1">
            <a:avLst/>
          </a:prstGeom>
          <a:noFill/>
          <a:ln w="28575" cap="flat" cmpd="sng">
            <a:solidFill>
              <a:srgbClr val="FF0000"/>
            </a:solidFill>
            <a:prstDash val="solid"/>
            <a:round/>
            <a:headEnd type="none" w="sm" len="sm"/>
            <a:tailEnd type="none" w="sm" len="sm"/>
          </a:ln>
        </p:spPr>
      </p:cxnSp>
      <p:sp>
        <p:nvSpPr>
          <p:cNvPr id="101" name="Google Shape;217;p4"/>
          <p:cNvSpPr/>
          <p:nvPr/>
        </p:nvSpPr>
        <p:spPr>
          <a:xfrm>
            <a:off x="3400111" y="2171545"/>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sp>
        <p:nvSpPr>
          <p:cNvPr id="102" name="Google Shape;218;p4"/>
          <p:cNvSpPr txBox="1"/>
          <p:nvPr/>
        </p:nvSpPr>
        <p:spPr>
          <a:xfrm>
            <a:off x="2818237" y="3208698"/>
            <a:ext cx="4812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433V</a:t>
            </a:r>
            <a:endParaRPr/>
          </a:p>
        </p:txBody>
      </p:sp>
      <p:sp>
        <p:nvSpPr>
          <p:cNvPr id="103" name="Google Shape;219;p4"/>
          <p:cNvSpPr txBox="1"/>
          <p:nvPr/>
        </p:nvSpPr>
        <p:spPr>
          <a:xfrm>
            <a:off x="2909075" y="2744270"/>
            <a:ext cx="48282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11KV</a:t>
            </a:r>
            <a:endParaRPr sz="1100">
              <a:solidFill>
                <a:srgbClr val="FF0000"/>
              </a:solidFill>
              <a:latin typeface="Calibri"/>
              <a:ea typeface="Calibri"/>
              <a:cs typeface="Calibri"/>
              <a:sym typeface="Calibri"/>
            </a:endParaRPr>
          </a:p>
        </p:txBody>
      </p:sp>
      <p:sp>
        <p:nvSpPr>
          <p:cNvPr id="104" name="Google Shape;220;p4"/>
          <p:cNvSpPr txBox="1"/>
          <p:nvPr/>
        </p:nvSpPr>
        <p:spPr>
          <a:xfrm>
            <a:off x="3626771" y="2494412"/>
            <a:ext cx="63671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100KVA</a:t>
            </a:r>
            <a:endParaRPr sz="1100">
              <a:solidFill>
                <a:srgbClr val="0C0C0C"/>
              </a:solidFill>
              <a:latin typeface="Calibri"/>
              <a:ea typeface="Calibri"/>
              <a:cs typeface="Calibri"/>
              <a:sym typeface="Calibri"/>
            </a:endParaRPr>
          </a:p>
        </p:txBody>
      </p:sp>
      <p:cxnSp>
        <p:nvCxnSpPr>
          <p:cNvPr id="105" name="Google Shape;221;p4"/>
          <p:cNvCxnSpPr/>
          <p:nvPr/>
        </p:nvCxnSpPr>
        <p:spPr>
          <a:xfrm rot="10800000">
            <a:off x="3531452" y="2371896"/>
            <a:ext cx="0" cy="468000"/>
          </a:xfrm>
          <a:prstGeom prst="straightConnector1">
            <a:avLst/>
          </a:prstGeom>
          <a:noFill/>
          <a:ln w="28575" cap="flat" cmpd="sng">
            <a:solidFill>
              <a:srgbClr val="FF0000"/>
            </a:solidFill>
            <a:prstDash val="solid"/>
            <a:round/>
            <a:headEnd type="none" w="sm" len="sm"/>
            <a:tailEnd type="none" w="sm" len="sm"/>
          </a:ln>
        </p:spPr>
      </p:cxnSp>
      <p:cxnSp>
        <p:nvCxnSpPr>
          <p:cNvPr id="106" name="Google Shape;222;p4"/>
          <p:cNvCxnSpPr/>
          <p:nvPr/>
        </p:nvCxnSpPr>
        <p:spPr>
          <a:xfrm rot="10800000">
            <a:off x="3466531" y="2374248"/>
            <a:ext cx="0" cy="468000"/>
          </a:xfrm>
          <a:prstGeom prst="straightConnector1">
            <a:avLst/>
          </a:prstGeom>
          <a:noFill/>
          <a:ln w="28575" cap="flat" cmpd="sng">
            <a:solidFill>
              <a:srgbClr val="FF0000"/>
            </a:solidFill>
            <a:prstDash val="solid"/>
            <a:round/>
            <a:headEnd type="none" w="sm" len="sm"/>
            <a:tailEnd type="none" w="sm" len="sm"/>
          </a:ln>
        </p:spPr>
      </p:cxnSp>
      <p:grpSp>
        <p:nvGrpSpPr>
          <p:cNvPr id="107" name="Google Shape;223;p4"/>
          <p:cNvGrpSpPr/>
          <p:nvPr/>
        </p:nvGrpSpPr>
        <p:grpSpPr>
          <a:xfrm>
            <a:off x="3533827" y="3603638"/>
            <a:ext cx="1897446" cy="687342"/>
            <a:chOff x="3533827" y="2773641"/>
            <a:chExt cx="1897446" cy="687342"/>
          </a:xfrm>
        </p:grpSpPr>
        <p:cxnSp>
          <p:nvCxnSpPr>
            <p:cNvPr id="108" name="Google Shape;224;p4"/>
            <p:cNvCxnSpPr/>
            <p:nvPr/>
          </p:nvCxnSpPr>
          <p:spPr>
            <a:xfrm>
              <a:off x="3533827" y="3447259"/>
              <a:ext cx="1728000" cy="0"/>
            </a:xfrm>
            <a:prstGeom prst="straightConnector1">
              <a:avLst/>
            </a:prstGeom>
            <a:noFill/>
            <a:ln w="28575" cap="flat" cmpd="sng">
              <a:solidFill>
                <a:srgbClr val="FF0000"/>
              </a:solidFill>
              <a:prstDash val="solid"/>
              <a:round/>
              <a:headEnd type="none" w="sm" len="sm"/>
              <a:tailEnd type="none" w="sm" len="sm"/>
            </a:ln>
          </p:spPr>
        </p:cxnSp>
        <p:grpSp>
          <p:nvGrpSpPr>
            <p:cNvPr id="109" name="Google Shape;225;p4"/>
            <p:cNvGrpSpPr/>
            <p:nvPr/>
          </p:nvGrpSpPr>
          <p:grpSpPr>
            <a:xfrm>
              <a:off x="3801495" y="2773641"/>
              <a:ext cx="1629778" cy="687342"/>
              <a:chOff x="3801495" y="2773641"/>
              <a:chExt cx="1629778" cy="687342"/>
            </a:xfrm>
          </p:grpSpPr>
          <p:grpSp>
            <p:nvGrpSpPr>
              <p:cNvPr id="110" name="Google Shape;226;p4"/>
              <p:cNvGrpSpPr/>
              <p:nvPr/>
            </p:nvGrpSpPr>
            <p:grpSpPr>
              <a:xfrm>
                <a:off x="3801495" y="2778055"/>
                <a:ext cx="377026" cy="671782"/>
                <a:chOff x="3801495" y="2778055"/>
                <a:chExt cx="377026" cy="671782"/>
              </a:xfrm>
            </p:grpSpPr>
            <p:pic>
              <p:nvPicPr>
                <p:cNvPr id="120" name="Google Shape;227;p4"/>
                <p:cNvPicPr preferRelativeResize="0"/>
                <p:nvPr/>
              </p:nvPicPr>
              <p:blipFill rotWithShape="1">
                <a:blip r:embed="rId2">
                  <a:alphaModFix/>
                </a:blip>
                <a:srcRect/>
                <a:stretch/>
              </p:blipFill>
              <p:spPr>
                <a:xfrm>
                  <a:off x="3814374" y="2969935"/>
                  <a:ext cx="342900" cy="361950"/>
                </a:xfrm>
                <a:prstGeom prst="rect">
                  <a:avLst/>
                </a:prstGeom>
                <a:noFill/>
                <a:ln>
                  <a:noFill/>
                </a:ln>
              </p:spPr>
            </p:pic>
            <p:sp>
              <p:nvSpPr>
                <p:cNvPr id="121" name="Google Shape;228;p4"/>
                <p:cNvSpPr txBox="1"/>
                <p:nvPr/>
              </p:nvSpPr>
              <p:spPr>
                <a:xfrm>
                  <a:off x="3801495" y="2778055"/>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M1</a:t>
                  </a:r>
                  <a:endParaRPr sz="1100">
                    <a:solidFill>
                      <a:srgbClr val="FF0000"/>
                    </a:solidFill>
                    <a:latin typeface="Calibri"/>
                    <a:ea typeface="Calibri"/>
                    <a:cs typeface="Calibri"/>
                    <a:sym typeface="Calibri"/>
                  </a:endParaRPr>
                </a:p>
              </p:txBody>
            </p:sp>
            <p:cxnSp>
              <p:nvCxnSpPr>
                <p:cNvPr id="122" name="Google Shape;229;p4"/>
                <p:cNvCxnSpPr/>
                <p:nvPr/>
              </p:nvCxnSpPr>
              <p:spPr>
                <a:xfrm rot="10800000">
                  <a:off x="3994224" y="3305837"/>
                  <a:ext cx="3" cy="144000"/>
                </a:xfrm>
                <a:prstGeom prst="straightConnector1">
                  <a:avLst/>
                </a:prstGeom>
                <a:noFill/>
                <a:ln w="28575" cap="flat" cmpd="sng">
                  <a:solidFill>
                    <a:srgbClr val="FF0000"/>
                  </a:solidFill>
                  <a:prstDash val="solid"/>
                  <a:round/>
                  <a:headEnd type="none" w="sm" len="sm"/>
                  <a:tailEnd type="none" w="sm" len="sm"/>
                </a:ln>
              </p:spPr>
            </p:cxnSp>
          </p:grpSp>
          <p:grpSp>
            <p:nvGrpSpPr>
              <p:cNvPr id="111" name="Google Shape;230;p4"/>
              <p:cNvGrpSpPr/>
              <p:nvPr/>
            </p:nvGrpSpPr>
            <p:grpSpPr>
              <a:xfrm>
                <a:off x="4330853" y="2789201"/>
                <a:ext cx="377026" cy="671782"/>
                <a:chOff x="3801495" y="2778055"/>
                <a:chExt cx="377026" cy="671782"/>
              </a:xfrm>
            </p:grpSpPr>
            <p:pic>
              <p:nvPicPr>
                <p:cNvPr id="117" name="Google Shape;231;p4"/>
                <p:cNvPicPr preferRelativeResize="0"/>
                <p:nvPr/>
              </p:nvPicPr>
              <p:blipFill rotWithShape="1">
                <a:blip r:embed="rId2">
                  <a:alphaModFix/>
                </a:blip>
                <a:srcRect/>
                <a:stretch/>
              </p:blipFill>
              <p:spPr>
                <a:xfrm>
                  <a:off x="3814374" y="2969935"/>
                  <a:ext cx="342900" cy="361950"/>
                </a:xfrm>
                <a:prstGeom prst="rect">
                  <a:avLst/>
                </a:prstGeom>
                <a:noFill/>
                <a:ln>
                  <a:noFill/>
                </a:ln>
              </p:spPr>
            </p:pic>
            <p:sp>
              <p:nvSpPr>
                <p:cNvPr id="118" name="Google Shape;232;p4"/>
                <p:cNvSpPr txBox="1"/>
                <p:nvPr/>
              </p:nvSpPr>
              <p:spPr>
                <a:xfrm>
                  <a:off x="3801495" y="2778055"/>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M2</a:t>
                  </a:r>
                  <a:endParaRPr sz="1100">
                    <a:solidFill>
                      <a:srgbClr val="FF0000"/>
                    </a:solidFill>
                    <a:latin typeface="Calibri"/>
                    <a:ea typeface="Calibri"/>
                    <a:cs typeface="Calibri"/>
                    <a:sym typeface="Calibri"/>
                  </a:endParaRPr>
                </a:p>
              </p:txBody>
            </p:sp>
            <p:cxnSp>
              <p:nvCxnSpPr>
                <p:cNvPr id="119" name="Google Shape;233;p4"/>
                <p:cNvCxnSpPr/>
                <p:nvPr/>
              </p:nvCxnSpPr>
              <p:spPr>
                <a:xfrm rot="10800000">
                  <a:off x="3994224" y="3305837"/>
                  <a:ext cx="3" cy="144000"/>
                </a:xfrm>
                <a:prstGeom prst="straightConnector1">
                  <a:avLst/>
                </a:prstGeom>
                <a:noFill/>
                <a:ln w="28575" cap="flat" cmpd="sng">
                  <a:solidFill>
                    <a:srgbClr val="FF0000"/>
                  </a:solidFill>
                  <a:prstDash val="solid"/>
                  <a:round/>
                  <a:headEnd type="none" w="sm" len="sm"/>
                  <a:tailEnd type="none" w="sm" len="sm"/>
                </a:ln>
              </p:spPr>
            </p:cxnSp>
          </p:grpSp>
          <p:grpSp>
            <p:nvGrpSpPr>
              <p:cNvPr id="112" name="Google Shape;234;p4"/>
              <p:cNvGrpSpPr/>
              <p:nvPr/>
            </p:nvGrpSpPr>
            <p:grpSpPr>
              <a:xfrm>
                <a:off x="5052643" y="2773641"/>
                <a:ext cx="378630" cy="671782"/>
                <a:chOff x="3801495" y="2778055"/>
                <a:chExt cx="378630" cy="671782"/>
              </a:xfrm>
            </p:grpSpPr>
            <p:pic>
              <p:nvPicPr>
                <p:cNvPr id="114" name="Google Shape;235;p4"/>
                <p:cNvPicPr preferRelativeResize="0"/>
                <p:nvPr/>
              </p:nvPicPr>
              <p:blipFill rotWithShape="1">
                <a:blip r:embed="rId2">
                  <a:alphaModFix/>
                </a:blip>
                <a:srcRect/>
                <a:stretch/>
              </p:blipFill>
              <p:spPr>
                <a:xfrm>
                  <a:off x="3814374" y="2969935"/>
                  <a:ext cx="342900" cy="361950"/>
                </a:xfrm>
                <a:prstGeom prst="rect">
                  <a:avLst/>
                </a:prstGeom>
                <a:noFill/>
                <a:ln>
                  <a:noFill/>
                </a:ln>
              </p:spPr>
            </p:pic>
            <p:sp>
              <p:nvSpPr>
                <p:cNvPr id="115" name="Google Shape;236;p4"/>
                <p:cNvSpPr txBox="1"/>
                <p:nvPr/>
              </p:nvSpPr>
              <p:spPr>
                <a:xfrm>
                  <a:off x="3801495" y="2778055"/>
                  <a:ext cx="37863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Mn</a:t>
                  </a:r>
                  <a:endParaRPr sz="1100">
                    <a:solidFill>
                      <a:srgbClr val="FF0000"/>
                    </a:solidFill>
                    <a:latin typeface="Calibri"/>
                    <a:ea typeface="Calibri"/>
                    <a:cs typeface="Calibri"/>
                    <a:sym typeface="Calibri"/>
                  </a:endParaRPr>
                </a:p>
              </p:txBody>
            </p:sp>
            <p:cxnSp>
              <p:nvCxnSpPr>
                <p:cNvPr id="116" name="Google Shape;237;p4"/>
                <p:cNvCxnSpPr/>
                <p:nvPr/>
              </p:nvCxnSpPr>
              <p:spPr>
                <a:xfrm rot="10800000">
                  <a:off x="3994224" y="3305837"/>
                  <a:ext cx="3" cy="144000"/>
                </a:xfrm>
                <a:prstGeom prst="straightConnector1">
                  <a:avLst/>
                </a:prstGeom>
                <a:noFill/>
                <a:ln w="28575" cap="flat" cmpd="sng">
                  <a:solidFill>
                    <a:srgbClr val="FF0000"/>
                  </a:solidFill>
                  <a:prstDash val="solid"/>
                  <a:round/>
                  <a:headEnd type="none" w="sm" len="sm"/>
                  <a:tailEnd type="none" w="sm" len="sm"/>
                </a:ln>
              </p:spPr>
            </p:cxnSp>
          </p:grpSp>
          <p:cxnSp>
            <p:nvCxnSpPr>
              <p:cNvPr id="113" name="Google Shape;238;p4"/>
              <p:cNvCxnSpPr/>
              <p:nvPr/>
            </p:nvCxnSpPr>
            <p:spPr>
              <a:xfrm>
                <a:off x="4686632" y="3131863"/>
                <a:ext cx="504000" cy="0"/>
              </a:xfrm>
              <a:prstGeom prst="straightConnector1">
                <a:avLst/>
              </a:prstGeom>
              <a:noFill/>
              <a:ln w="28575" cap="flat" cmpd="sng">
                <a:solidFill>
                  <a:schemeClr val="dk1"/>
                </a:solidFill>
                <a:prstDash val="dashDot"/>
                <a:round/>
                <a:headEnd type="none" w="sm" len="sm"/>
                <a:tailEnd type="none" w="sm" len="sm"/>
              </a:ln>
            </p:spPr>
          </p:cxnSp>
        </p:grpSp>
      </p:grpSp>
      <p:grpSp>
        <p:nvGrpSpPr>
          <p:cNvPr id="123" name="Google Shape;239;p4"/>
          <p:cNvGrpSpPr/>
          <p:nvPr/>
        </p:nvGrpSpPr>
        <p:grpSpPr>
          <a:xfrm>
            <a:off x="3531452" y="4463886"/>
            <a:ext cx="1897446" cy="687342"/>
            <a:chOff x="3533827" y="2773641"/>
            <a:chExt cx="1897446" cy="687342"/>
          </a:xfrm>
        </p:grpSpPr>
        <p:cxnSp>
          <p:nvCxnSpPr>
            <p:cNvPr id="124" name="Google Shape;240;p4"/>
            <p:cNvCxnSpPr/>
            <p:nvPr/>
          </p:nvCxnSpPr>
          <p:spPr>
            <a:xfrm>
              <a:off x="3533827" y="3447259"/>
              <a:ext cx="1728000" cy="0"/>
            </a:xfrm>
            <a:prstGeom prst="straightConnector1">
              <a:avLst/>
            </a:prstGeom>
            <a:noFill/>
            <a:ln w="28575" cap="flat" cmpd="sng">
              <a:solidFill>
                <a:srgbClr val="FF0000"/>
              </a:solidFill>
              <a:prstDash val="solid"/>
              <a:round/>
              <a:headEnd type="none" w="sm" len="sm"/>
              <a:tailEnd type="none" w="sm" len="sm"/>
            </a:ln>
          </p:spPr>
        </p:cxnSp>
        <p:grpSp>
          <p:nvGrpSpPr>
            <p:cNvPr id="125" name="Google Shape;241;p4"/>
            <p:cNvGrpSpPr/>
            <p:nvPr/>
          </p:nvGrpSpPr>
          <p:grpSpPr>
            <a:xfrm>
              <a:off x="3801495" y="2773641"/>
              <a:ext cx="1629778" cy="687342"/>
              <a:chOff x="3801495" y="2773641"/>
              <a:chExt cx="1629778" cy="687342"/>
            </a:xfrm>
          </p:grpSpPr>
          <p:grpSp>
            <p:nvGrpSpPr>
              <p:cNvPr id="126" name="Google Shape;242;p4"/>
              <p:cNvGrpSpPr/>
              <p:nvPr/>
            </p:nvGrpSpPr>
            <p:grpSpPr>
              <a:xfrm>
                <a:off x="3801495" y="2778055"/>
                <a:ext cx="377026" cy="671782"/>
                <a:chOff x="3801495" y="2778055"/>
                <a:chExt cx="377026" cy="671782"/>
              </a:xfrm>
            </p:grpSpPr>
            <p:pic>
              <p:nvPicPr>
                <p:cNvPr id="136" name="Google Shape;243;p4"/>
                <p:cNvPicPr preferRelativeResize="0"/>
                <p:nvPr/>
              </p:nvPicPr>
              <p:blipFill rotWithShape="1">
                <a:blip r:embed="rId2">
                  <a:alphaModFix/>
                </a:blip>
                <a:srcRect/>
                <a:stretch/>
              </p:blipFill>
              <p:spPr>
                <a:xfrm>
                  <a:off x="3814374" y="2969935"/>
                  <a:ext cx="342900" cy="361950"/>
                </a:xfrm>
                <a:prstGeom prst="rect">
                  <a:avLst/>
                </a:prstGeom>
                <a:noFill/>
                <a:ln>
                  <a:noFill/>
                </a:ln>
              </p:spPr>
            </p:pic>
            <p:sp>
              <p:nvSpPr>
                <p:cNvPr id="137" name="Google Shape;244;p4"/>
                <p:cNvSpPr txBox="1"/>
                <p:nvPr/>
              </p:nvSpPr>
              <p:spPr>
                <a:xfrm>
                  <a:off x="3801495" y="2778055"/>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M1</a:t>
                  </a:r>
                  <a:endParaRPr sz="1100">
                    <a:solidFill>
                      <a:srgbClr val="FF0000"/>
                    </a:solidFill>
                    <a:latin typeface="Calibri"/>
                    <a:ea typeface="Calibri"/>
                    <a:cs typeface="Calibri"/>
                    <a:sym typeface="Calibri"/>
                  </a:endParaRPr>
                </a:p>
              </p:txBody>
            </p:sp>
            <p:cxnSp>
              <p:nvCxnSpPr>
                <p:cNvPr id="138" name="Google Shape;245;p4"/>
                <p:cNvCxnSpPr/>
                <p:nvPr/>
              </p:nvCxnSpPr>
              <p:spPr>
                <a:xfrm rot="10800000">
                  <a:off x="3994224" y="3305837"/>
                  <a:ext cx="3" cy="144000"/>
                </a:xfrm>
                <a:prstGeom prst="straightConnector1">
                  <a:avLst/>
                </a:prstGeom>
                <a:noFill/>
                <a:ln w="28575" cap="flat" cmpd="sng">
                  <a:solidFill>
                    <a:srgbClr val="FF0000"/>
                  </a:solidFill>
                  <a:prstDash val="solid"/>
                  <a:round/>
                  <a:headEnd type="none" w="sm" len="sm"/>
                  <a:tailEnd type="none" w="sm" len="sm"/>
                </a:ln>
              </p:spPr>
            </p:cxnSp>
          </p:grpSp>
          <p:grpSp>
            <p:nvGrpSpPr>
              <p:cNvPr id="127" name="Google Shape;246;p4"/>
              <p:cNvGrpSpPr/>
              <p:nvPr/>
            </p:nvGrpSpPr>
            <p:grpSpPr>
              <a:xfrm>
                <a:off x="4330853" y="2789201"/>
                <a:ext cx="377026" cy="671782"/>
                <a:chOff x="3801495" y="2778055"/>
                <a:chExt cx="377026" cy="671782"/>
              </a:xfrm>
            </p:grpSpPr>
            <p:pic>
              <p:nvPicPr>
                <p:cNvPr id="133" name="Google Shape;247;p4"/>
                <p:cNvPicPr preferRelativeResize="0"/>
                <p:nvPr/>
              </p:nvPicPr>
              <p:blipFill rotWithShape="1">
                <a:blip r:embed="rId2">
                  <a:alphaModFix/>
                </a:blip>
                <a:srcRect/>
                <a:stretch/>
              </p:blipFill>
              <p:spPr>
                <a:xfrm>
                  <a:off x="3814374" y="2969935"/>
                  <a:ext cx="342900" cy="361950"/>
                </a:xfrm>
                <a:prstGeom prst="rect">
                  <a:avLst/>
                </a:prstGeom>
                <a:noFill/>
                <a:ln>
                  <a:noFill/>
                </a:ln>
              </p:spPr>
            </p:pic>
            <p:sp>
              <p:nvSpPr>
                <p:cNvPr id="134" name="Google Shape;248;p4"/>
                <p:cNvSpPr txBox="1"/>
                <p:nvPr/>
              </p:nvSpPr>
              <p:spPr>
                <a:xfrm>
                  <a:off x="3801495" y="2778055"/>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M2</a:t>
                  </a:r>
                  <a:endParaRPr sz="1100">
                    <a:solidFill>
                      <a:srgbClr val="FF0000"/>
                    </a:solidFill>
                    <a:latin typeface="Calibri"/>
                    <a:ea typeface="Calibri"/>
                    <a:cs typeface="Calibri"/>
                    <a:sym typeface="Calibri"/>
                  </a:endParaRPr>
                </a:p>
              </p:txBody>
            </p:sp>
            <p:cxnSp>
              <p:nvCxnSpPr>
                <p:cNvPr id="135" name="Google Shape;249;p4"/>
                <p:cNvCxnSpPr/>
                <p:nvPr/>
              </p:nvCxnSpPr>
              <p:spPr>
                <a:xfrm rot="10800000">
                  <a:off x="3994224" y="3305837"/>
                  <a:ext cx="3" cy="144000"/>
                </a:xfrm>
                <a:prstGeom prst="straightConnector1">
                  <a:avLst/>
                </a:prstGeom>
                <a:noFill/>
                <a:ln w="28575" cap="flat" cmpd="sng">
                  <a:solidFill>
                    <a:srgbClr val="FF0000"/>
                  </a:solidFill>
                  <a:prstDash val="solid"/>
                  <a:round/>
                  <a:headEnd type="none" w="sm" len="sm"/>
                  <a:tailEnd type="none" w="sm" len="sm"/>
                </a:ln>
              </p:spPr>
            </p:cxnSp>
          </p:grpSp>
          <p:grpSp>
            <p:nvGrpSpPr>
              <p:cNvPr id="128" name="Google Shape;250;p4"/>
              <p:cNvGrpSpPr/>
              <p:nvPr/>
            </p:nvGrpSpPr>
            <p:grpSpPr>
              <a:xfrm>
                <a:off x="5052643" y="2773641"/>
                <a:ext cx="378630" cy="671782"/>
                <a:chOff x="3801495" y="2778055"/>
                <a:chExt cx="378630" cy="671782"/>
              </a:xfrm>
            </p:grpSpPr>
            <p:pic>
              <p:nvPicPr>
                <p:cNvPr id="130" name="Google Shape;251;p4"/>
                <p:cNvPicPr preferRelativeResize="0"/>
                <p:nvPr/>
              </p:nvPicPr>
              <p:blipFill rotWithShape="1">
                <a:blip r:embed="rId2">
                  <a:alphaModFix/>
                </a:blip>
                <a:srcRect/>
                <a:stretch/>
              </p:blipFill>
              <p:spPr>
                <a:xfrm>
                  <a:off x="3814374" y="2969935"/>
                  <a:ext cx="342900" cy="361950"/>
                </a:xfrm>
                <a:prstGeom prst="rect">
                  <a:avLst/>
                </a:prstGeom>
                <a:noFill/>
                <a:ln>
                  <a:noFill/>
                </a:ln>
              </p:spPr>
            </p:pic>
            <p:sp>
              <p:nvSpPr>
                <p:cNvPr id="131" name="Google Shape;252;p4"/>
                <p:cNvSpPr txBox="1"/>
                <p:nvPr/>
              </p:nvSpPr>
              <p:spPr>
                <a:xfrm>
                  <a:off x="3801495" y="2778055"/>
                  <a:ext cx="37863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Mn</a:t>
                  </a:r>
                  <a:endParaRPr sz="1100">
                    <a:solidFill>
                      <a:srgbClr val="FF0000"/>
                    </a:solidFill>
                    <a:latin typeface="Calibri"/>
                    <a:ea typeface="Calibri"/>
                    <a:cs typeface="Calibri"/>
                    <a:sym typeface="Calibri"/>
                  </a:endParaRPr>
                </a:p>
              </p:txBody>
            </p:sp>
            <p:cxnSp>
              <p:nvCxnSpPr>
                <p:cNvPr id="132" name="Google Shape;253;p4"/>
                <p:cNvCxnSpPr/>
                <p:nvPr/>
              </p:nvCxnSpPr>
              <p:spPr>
                <a:xfrm rot="10800000">
                  <a:off x="3994224" y="3305837"/>
                  <a:ext cx="3" cy="144000"/>
                </a:xfrm>
                <a:prstGeom prst="straightConnector1">
                  <a:avLst/>
                </a:prstGeom>
                <a:noFill/>
                <a:ln w="28575" cap="flat" cmpd="sng">
                  <a:solidFill>
                    <a:srgbClr val="FF0000"/>
                  </a:solidFill>
                  <a:prstDash val="solid"/>
                  <a:round/>
                  <a:headEnd type="none" w="sm" len="sm"/>
                  <a:tailEnd type="none" w="sm" len="sm"/>
                </a:ln>
              </p:spPr>
            </p:cxnSp>
          </p:grpSp>
          <p:cxnSp>
            <p:nvCxnSpPr>
              <p:cNvPr id="129" name="Google Shape;254;p4"/>
              <p:cNvCxnSpPr/>
              <p:nvPr/>
            </p:nvCxnSpPr>
            <p:spPr>
              <a:xfrm>
                <a:off x="4686632" y="3131863"/>
                <a:ext cx="504000" cy="0"/>
              </a:xfrm>
              <a:prstGeom prst="straightConnector1">
                <a:avLst/>
              </a:prstGeom>
              <a:noFill/>
              <a:ln w="28575" cap="flat" cmpd="sng">
                <a:solidFill>
                  <a:schemeClr val="dk1"/>
                </a:solidFill>
                <a:prstDash val="dashDot"/>
                <a:round/>
                <a:headEnd type="none" w="sm" len="sm"/>
                <a:tailEnd type="none" w="sm" len="sm"/>
              </a:ln>
            </p:spPr>
          </p:cxnSp>
        </p:grpSp>
      </p:grpSp>
      <p:grpSp>
        <p:nvGrpSpPr>
          <p:cNvPr id="139" name="Google Shape;255;p4"/>
          <p:cNvGrpSpPr/>
          <p:nvPr/>
        </p:nvGrpSpPr>
        <p:grpSpPr>
          <a:xfrm>
            <a:off x="3529486" y="5303367"/>
            <a:ext cx="644694" cy="671782"/>
            <a:chOff x="3533827" y="2778055"/>
            <a:chExt cx="644694" cy="671782"/>
          </a:xfrm>
        </p:grpSpPr>
        <p:cxnSp>
          <p:nvCxnSpPr>
            <p:cNvPr id="140" name="Google Shape;256;p4"/>
            <p:cNvCxnSpPr/>
            <p:nvPr/>
          </p:nvCxnSpPr>
          <p:spPr>
            <a:xfrm>
              <a:off x="3533827" y="3447259"/>
              <a:ext cx="460397" cy="0"/>
            </a:xfrm>
            <a:prstGeom prst="straightConnector1">
              <a:avLst/>
            </a:prstGeom>
            <a:noFill/>
            <a:ln w="28575" cap="flat" cmpd="sng">
              <a:solidFill>
                <a:srgbClr val="FF0000"/>
              </a:solidFill>
              <a:prstDash val="solid"/>
              <a:round/>
              <a:headEnd type="none" w="sm" len="sm"/>
              <a:tailEnd type="none" w="sm" len="sm"/>
            </a:ln>
          </p:spPr>
        </p:cxnSp>
        <p:grpSp>
          <p:nvGrpSpPr>
            <p:cNvPr id="141" name="Google Shape;257;p4"/>
            <p:cNvGrpSpPr/>
            <p:nvPr/>
          </p:nvGrpSpPr>
          <p:grpSpPr>
            <a:xfrm>
              <a:off x="3801495" y="2778055"/>
              <a:ext cx="377026" cy="671782"/>
              <a:chOff x="3801495" y="2778055"/>
              <a:chExt cx="377026" cy="671782"/>
            </a:xfrm>
          </p:grpSpPr>
          <p:pic>
            <p:nvPicPr>
              <p:cNvPr id="142" name="Google Shape;258;p4"/>
              <p:cNvPicPr preferRelativeResize="0"/>
              <p:nvPr/>
            </p:nvPicPr>
            <p:blipFill rotWithShape="1">
              <a:blip r:embed="rId2">
                <a:alphaModFix/>
              </a:blip>
              <a:srcRect/>
              <a:stretch/>
            </p:blipFill>
            <p:spPr>
              <a:xfrm>
                <a:off x="3814374" y="2969935"/>
                <a:ext cx="342900" cy="361950"/>
              </a:xfrm>
              <a:prstGeom prst="rect">
                <a:avLst/>
              </a:prstGeom>
              <a:noFill/>
              <a:ln>
                <a:noFill/>
              </a:ln>
            </p:spPr>
          </p:pic>
          <p:sp>
            <p:nvSpPr>
              <p:cNvPr id="143" name="Google Shape;259;p4"/>
              <p:cNvSpPr txBox="1"/>
              <p:nvPr/>
            </p:nvSpPr>
            <p:spPr>
              <a:xfrm>
                <a:off x="3801495" y="2778055"/>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M1</a:t>
                </a:r>
                <a:endParaRPr sz="1100">
                  <a:solidFill>
                    <a:srgbClr val="FF0000"/>
                  </a:solidFill>
                  <a:latin typeface="Calibri"/>
                  <a:ea typeface="Calibri"/>
                  <a:cs typeface="Calibri"/>
                  <a:sym typeface="Calibri"/>
                </a:endParaRPr>
              </a:p>
            </p:txBody>
          </p:sp>
          <p:cxnSp>
            <p:nvCxnSpPr>
              <p:cNvPr id="144" name="Google Shape;260;p4"/>
              <p:cNvCxnSpPr/>
              <p:nvPr/>
            </p:nvCxnSpPr>
            <p:spPr>
              <a:xfrm rot="10800000">
                <a:off x="3994224" y="3305837"/>
                <a:ext cx="3" cy="144000"/>
              </a:xfrm>
              <a:prstGeom prst="straightConnector1">
                <a:avLst/>
              </a:prstGeom>
              <a:noFill/>
              <a:ln w="28575" cap="flat" cmpd="sng">
                <a:solidFill>
                  <a:srgbClr val="FF0000"/>
                </a:solidFill>
                <a:prstDash val="solid"/>
                <a:round/>
                <a:headEnd type="none" w="sm" len="sm"/>
                <a:tailEnd type="none" w="sm" len="sm"/>
              </a:ln>
            </p:spPr>
          </p:cxnSp>
        </p:grpSp>
      </p:grpSp>
      <p:sp>
        <p:nvSpPr>
          <p:cNvPr id="145" name="Google Shape;261;p4"/>
          <p:cNvSpPr txBox="1"/>
          <p:nvPr/>
        </p:nvSpPr>
        <p:spPr>
          <a:xfrm>
            <a:off x="3960021" y="3015347"/>
            <a:ext cx="997389"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Residential</a:t>
            </a:r>
            <a:endParaRPr/>
          </a:p>
          <a:p>
            <a:pPr marL="0" marR="0" lvl="0" indent="0" algn="l" rtl="0">
              <a:spcBef>
                <a:spcPts val="0"/>
              </a:spcBef>
              <a:spcAft>
                <a:spcPts val="0"/>
              </a:spcAft>
              <a:buNone/>
            </a:pPr>
            <a:r>
              <a:rPr lang="en-IN" sz="1100">
                <a:solidFill>
                  <a:srgbClr val="AB620D"/>
                </a:solidFill>
                <a:latin typeface="Calibri"/>
                <a:ea typeface="Calibri"/>
                <a:cs typeface="Calibri"/>
                <a:sym typeface="Calibri"/>
              </a:rPr>
              <a:t>&amp; Commercial</a:t>
            </a:r>
            <a:endParaRPr/>
          </a:p>
          <a:p>
            <a:pPr marL="0" marR="0" lvl="0" indent="0" algn="l" rtl="0">
              <a:spcBef>
                <a:spcPts val="0"/>
              </a:spcBef>
              <a:spcAft>
                <a:spcPts val="0"/>
              </a:spcAft>
              <a:buNone/>
            </a:pPr>
            <a:r>
              <a:rPr lang="en-IN" sz="1100">
                <a:solidFill>
                  <a:srgbClr val="AB620D"/>
                </a:solidFill>
                <a:latin typeface="Calibri"/>
                <a:ea typeface="Calibri"/>
                <a:cs typeface="Calibri"/>
                <a:sym typeface="Calibri"/>
              </a:rPr>
              <a:t>Service</a:t>
            </a:r>
            <a:endParaRPr sz="1100">
              <a:solidFill>
                <a:srgbClr val="AB620D"/>
              </a:solidFill>
              <a:latin typeface="Calibri"/>
              <a:ea typeface="Calibri"/>
              <a:cs typeface="Calibri"/>
              <a:sym typeface="Calibri"/>
            </a:endParaRPr>
          </a:p>
        </p:txBody>
      </p:sp>
      <p:cxnSp>
        <p:nvCxnSpPr>
          <p:cNvPr id="146" name="Google Shape;262;p4"/>
          <p:cNvCxnSpPr/>
          <p:nvPr/>
        </p:nvCxnSpPr>
        <p:spPr>
          <a:xfrm rot="10800000">
            <a:off x="961553" y="930027"/>
            <a:ext cx="0" cy="1296000"/>
          </a:xfrm>
          <a:prstGeom prst="straightConnector1">
            <a:avLst/>
          </a:prstGeom>
          <a:noFill/>
          <a:ln w="28575" cap="flat" cmpd="sng">
            <a:solidFill>
              <a:srgbClr val="FF0000"/>
            </a:solidFill>
            <a:prstDash val="solid"/>
            <a:round/>
            <a:headEnd type="none" w="sm" len="sm"/>
            <a:tailEnd type="none" w="sm" len="sm"/>
          </a:ln>
        </p:spPr>
      </p:cxnSp>
      <p:sp>
        <p:nvSpPr>
          <p:cNvPr id="147" name="Google Shape;263;p4"/>
          <p:cNvSpPr/>
          <p:nvPr/>
        </p:nvSpPr>
        <p:spPr>
          <a:xfrm>
            <a:off x="812651" y="1720751"/>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cxnSp>
        <p:nvCxnSpPr>
          <p:cNvPr id="148" name="Google Shape;264;p4"/>
          <p:cNvCxnSpPr/>
          <p:nvPr/>
        </p:nvCxnSpPr>
        <p:spPr>
          <a:xfrm rot="10800000">
            <a:off x="874801" y="913611"/>
            <a:ext cx="0" cy="1404000"/>
          </a:xfrm>
          <a:prstGeom prst="straightConnector1">
            <a:avLst/>
          </a:prstGeom>
          <a:noFill/>
          <a:ln w="28575" cap="flat" cmpd="sng">
            <a:solidFill>
              <a:srgbClr val="FF0000"/>
            </a:solidFill>
            <a:prstDash val="solid"/>
            <a:round/>
            <a:headEnd type="none" w="sm" len="sm"/>
            <a:tailEnd type="none" w="sm" len="sm"/>
          </a:ln>
        </p:spPr>
      </p:cxnSp>
      <p:sp>
        <p:nvSpPr>
          <p:cNvPr id="149" name="Google Shape;265;p4"/>
          <p:cNvSpPr/>
          <p:nvPr/>
        </p:nvSpPr>
        <p:spPr>
          <a:xfrm>
            <a:off x="810305" y="1352647"/>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cxnSp>
        <p:nvCxnSpPr>
          <p:cNvPr id="150" name="Google Shape;266;p4"/>
          <p:cNvCxnSpPr/>
          <p:nvPr/>
        </p:nvCxnSpPr>
        <p:spPr>
          <a:xfrm>
            <a:off x="53952" y="913611"/>
            <a:ext cx="1648239" cy="0"/>
          </a:xfrm>
          <a:prstGeom prst="straightConnector1">
            <a:avLst/>
          </a:prstGeom>
          <a:noFill/>
          <a:ln w="28575" cap="flat" cmpd="sng">
            <a:solidFill>
              <a:srgbClr val="FF0000"/>
            </a:solidFill>
            <a:prstDash val="solid"/>
            <a:round/>
            <a:headEnd type="none" w="sm" len="sm"/>
            <a:tailEnd type="none" w="sm" len="sm"/>
          </a:ln>
        </p:spPr>
      </p:cxnSp>
      <p:cxnSp>
        <p:nvCxnSpPr>
          <p:cNvPr id="151" name="Google Shape;267;p4"/>
          <p:cNvCxnSpPr/>
          <p:nvPr/>
        </p:nvCxnSpPr>
        <p:spPr>
          <a:xfrm>
            <a:off x="65672" y="826860"/>
            <a:ext cx="1648239" cy="0"/>
          </a:xfrm>
          <a:prstGeom prst="straightConnector1">
            <a:avLst/>
          </a:prstGeom>
          <a:noFill/>
          <a:ln w="28575" cap="flat" cmpd="sng">
            <a:solidFill>
              <a:srgbClr val="FF0000"/>
            </a:solidFill>
            <a:prstDash val="solid"/>
            <a:round/>
            <a:headEnd type="none" w="sm" len="sm"/>
            <a:tailEnd type="none" w="sm" len="sm"/>
          </a:ln>
        </p:spPr>
      </p:cxnSp>
      <p:sp>
        <p:nvSpPr>
          <p:cNvPr id="152" name="Google Shape;268;p4"/>
          <p:cNvSpPr txBox="1"/>
          <p:nvPr/>
        </p:nvSpPr>
        <p:spPr>
          <a:xfrm>
            <a:off x="133384" y="43479"/>
            <a:ext cx="13685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a:solidFill>
                  <a:srgbClr val="FF0000"/>
                </a:solidFill>
                <a:latin typeface="Calibri"/>
                <a:ea typeface="Calibri"/>
                <a:cs typeface="Calibri"/>
                <a:sym typeface="Calibri"/>
              </a:rPr>
              <a:t>Sub Station</a:t>
            </a:r>
            <a:endParaRPr/>
          </a:p>
          <a:p>
            <a:pPr marL="0" marR="0" lvl="0" indent="0" algn="l" rtl="0">
              <a:spcBef>
                <a:spcPts val="0"/>
              </a:spcBef>
              <a:spcAft>
                <a:spcPts val="0"/>
              </a:spcAft>
              <a:buNone/>
            </a:pPr>
            <a:r>
              <a:rPr lang="en-IN" sz="2000">
                <a:solidFill>
                  <a:srgbClr val="FF0000"/>
                </a:solidFill>
                <a:latin typeface="Calibri"/>
                <a:ea typeface="Calibri"/>
                <a:cs typeface="Calibri"/>
                <a:sym typeface="Calibri"/>
              </a:rPr>
              <a:t>11KV Bus </a:t>
            </a:r>
            <a:endParaRPr sz="2000">
              <a:solidFill>
                <a:srgbClr val="FF0000"/>
              </a:solidFill>
              <a:latin typeface="Calibri"/>
              <a:ea typeface="Calibri"/>
              <a:cs typeface="Calibri"/>
              <a:sym typeface="Calibri"/>
            </a:endParaRPr>
          </a:p>
        </p:txBody>
      </p:sp>
      <p:sp>
        <p:nvSpPr>
          <p:cNvPr id="153" name="Google Shape;269;p4"/>
          <p:cNvSpPr txBox="1"/>
          <p:nvPr/>
        </p:nvSpPr>
        <p:spPr>
          <a:xfrm>
            <a:off x="1501964" y="2283179"/>
            <a:ext cx="135928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400">
                <a:solidFill>
                  <a:srgbClr val="FF0000"/>
                </a:solidFill>
                <a:latin typeface="Calibri"/>
                <a:ea typeface="Calibri"/>
                <a:cs typeface="Calibri"/>
                <a:sym typeface="Calibri"/>
              </a:rPr>
              <a:t>11KV</a:t>
            </a:r>
            <a:endParaRPr/>
          </a:p>
          <a:p>
            <a:pPr marL="0" marR="0" lvl="0" indent="0" algn="l" rtl="0">
              <a:spcBef>
                <a:spcPts val="0"/>
              </a:spcBef>
              <a:spcAft>
                <a:spcPts val="0"/>
              </a:spcAft>
              <a:buNone/>
            </a:pPr>
            <a:r>
              <a:rPr lang="en-IN" sz="1400">
                <a:solidFill>
                  <a:srgbClr val="FF0000"/>
                </a:solidFill>
                <a:latin typeface="Calibri"/>
                <a:ea typeface="Calibri"/>
                <a:cs typeface="Calibri"/>
                <a:sym typeface="Calibri"/>
              </a:rPr>
              <a:t>Distribution line</a:t>
            </a:r>
            <a:endParaRPr/>
          </a:p>
          <a:p>
            <a:pPr marL="0" marR="0" lvl="0" indent="0" algn="l" rtl="0">
              <a:spcBef>
                <a:spcPts val="0"/>
              </a:spcBef>
              <a:spcAft>
                <a:spcPts val="0"/>
              </a:spcAft>
              <a:buNone/>
            </a:pPr>
            <a:endParaRPr sz="1400">
              <a:solidFill>
                <a:srgbClr val="FF0000"/>
              </a:solidFill>
              <a:latin typeface="Calibri"/>
              <a:ea typeface="Calibri"/>
              <a:cs typeface="Calibri"/>
              <a:sym typeface="Calibri"/>
            </a:endParaRPr>
          </a:p>
        </p:txBody>
      </p:sp>
      <p:sp>
        <p:nvSpPr>
          <p:cNvPr id="154" name="Google Shape;270;p4"/>
          <p:cNvSpPr txBox="1"/>
          <p:nvPr/>
        </p:nvSpPr>
        <p:spPr>
          <a:xfrm>
            <a:off x="1752901" y="422279"/>
            <a:ext cx="365055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u="sng">
                <a:solidFill>
                  <a:srgbClr val="0C0C0C"/>
                </a:solidFill>
                <a:latin typeface="Calibri"/>
                <a:ea typeface="Calibri"/>
                <a:cs typeface="Calibri"/>
                <a:sym typeface="Calibri"/>
              </a:rPr>
              <a:t>Feeder Line Length – 10 to 15 Km</a:t>
            </a:r>
            <a:endParaRPr sz="2000" u="sng">
              <a:solidFill>
                <a:srgbClr val="0C0C0C"/>
              </a:solidFill>
              <a:latin typeface="Calibri"/>
              <a:ea typeface="Calibri"/>
              <a:cs typeface="Calibri"/>
              <a:sym typeface="Calibri"/>
            </a:endParaRPr>
          </a:p>
        </p:txBody>
      </p:sp>
      <p:grpSp>
        <p:nvGrpSpPr>
          <p:cNvPr id="155" name="Google Shape;271;p4"/>
          <p:cNvGrpSpPr/>
          <p:nvPr/>
        </p:nvGrpSpPr>
        <p:grpSpPr>
          <a:xfrm>
            <a:off x="494815" y="911263"/>
            <a:ext cx="180000" cy="2018161"/>
            <a:chOff x="494815" y="925331"/>
            <a:chExt cx="180000" cy="2018161"/>
          </a:xfrm>
        </p:grpSpPr>
        <p:cxnSp>
          <p:nvCxnSpPr>
            <p:cNvPr id="156" name="Google Shape;272;p4"/>
            <p:cNvCxnSpPr/>
            <p:nvPr/>
          </p:nvCxnSpPr>
          <p:spPr>
            <a:xfrm rot="10800000">
              <a:off x="635650" y="941747"/>
              <a:ext cx="0" cy="1620000"/>
            </a:xfrm>
            <a:prstGeom prst="straightConnector1">
              <a:avLst/>
            </a:prstGeom>
            <a:noFill/>
            <a:ln w="28575" cap="flat" cmpd="sng">
              <a:solidFill>
                <a:srgbClr val="FF0000"/>
              </a:solidFill>
              <a:prstDash val="solid"/>
              <a:round/>
              <a:headEnd type="none" w="sm" len="sm"/>
              <a:tailEnd type="none" w="sm" len="sm"/>
            </a:ln>
          </p:spPr>
        </p:cxnSp>
        <p:cxnSp>
          <p:nvCxnSpPr>
            <p:cNvPr id="157" name="Google Shape;273;p4"/>
            <p:cNvCxnSpPr/>
            <p:nvPr/>
          </p:nvCxnSpPr>
          <p:spPr>
            <a:xfrm rot="10800000">
              <a:off x="548898" y="925331"/>
              <a:ext cx="0" cy="1656000"/>
            </a:xfrm>
            <a:prstGeom prst="straightConnector1">
              <a:avLst/>
            </a:prstGeom>
            <a:noFill/>
            <a:ln w="28575" cap="flat" cmpd="sng">
              <a:solidFill>
                <a:srgbClr val="FF0000"/>
              </a:solidFill>
              <a:prstDash val="solid"/>
              <a:round/>
              <a:headEnd type="none" w="sm" len="sm"/>
              <a:tailEnd type="none" w="sm" len="sm"/>
            </a:ln>
          </p:spPr>
        </p:cxnSp>
        <p:sp>
          <p:nvSpPr>
            <p:cNvPr id="158" name="Google Shape;274;p4"/>
            <p:cNvSpPr/>
            <p:nvPr/>
          </p:nvSpPr>
          <p:spPr>
            <a:xfrm>
              <a:off x="494815" y="2511492"/>
              <a:ext cx="180000" cy="432000"/>
            </a:xfrm>
            <a:prstGeom prst="downArrow">
              <a:avLst>
                <a:gd name="adj1" fmla="val 50000"/>
                <a:gd name="adj2" fmla="val 50000"/>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grpSp>
      <p:grpSp>
        <p:nvGrpSpPr>
          <p:cNvPr id="159" name="Google Shape;275;p4"/>
          <p:cNvGrpSpPr/>
          <p:nvPr/>
        </p:nvGrpSpPr>
        <p:grpSpPr>
          <a:xfrm>
            <a:off x="169259" y="914531"/>
            <a:ext cx="180000" cy="2018161"/>
            <a:chOff x="494815" y="925331"/>
            <a:chExt cx="180000" cy="2018161"/>
          </a:xfrm>
        </p:grpSpPr>
        <p:cxnSp>
          <p:nvCxnSpPr>
            <p:cNvPr id="160" name="Google Shape;276;p4"/>
            <p:cNvCxnSpPr/>
            <p:nvPr/>
          </p:nvCxnSpPr>
          <p:spPr>
            <a:xfrm rot="10800000">
              <a:off x="635650" y="941747"/>
              <a:ext cx="0" cy="1620000"/>
            </a:xfrm>
            <a:prstGeom prst="straightConnector1">
              <a:avLst/>
            </a:prstGeom>
            <a:noFill/>
            <a:ln w="28575" cap="flat" cmpd="sng">
              <a:solidFill>
                <a:srgbClr val="FF0000"/>
              </a:solidFill>
              <a:prstDash val="solid"/>
              <a:round/>
              <a:headEnd type="none" w="sm" len="sm"/>
              <a:tailEnd type="none" w="sm" len="sm"/>
            </a:ln>
          </p:spPr>
        </p:cxnSp>
        <p:cxnSp>
          <p:nvCxnSpPr>
            <p:cNvPr id="161" name="Google Shape;277;p4"/>
            <p:cNvCxnSpPr/>
            <p:nvPr/>
          </p:nvCxnSpPr>
          <p:spPr>
            <a:xfrm rot="10800000">
              <a:off x="548898" y="925331"/>
              <a:ext cx="0" cy="1656000"/>
            </a:xfrm>
            <a:prstGeom prst="straightConnector1">
              <a:avLst/>
            </a:prstGeom>
            <a:noFill/>
            <a:ln w="28575" cap="flat" cmpd="sng">
              <a:solidFill>
                <a:srgbClr val="FF0000"/>
              </a:solidFill>
              <a:prstDash val="solid"/>
              <a:round/>
              <a:headEnd type="none" w="sm" len="sm"/>
              <a:tailEnd type="none" w="sm" len="sm"/>
            </a:ln>
          </p:spPr>
        </p:cxnSp>
        <p:sp>
          <p:nvSpPr>
            <p:cNvPr id="162" name="Google Shape;278;p4"/>
            <p:cNvSpPr/>
            <p:nvPr/>
          </p:nvSpPr>
          <p:spPr>
            <a:xfrm>
              <a:off x="494815" y="2511492"/>
              <a:ext cx="180000" cy="432000"/>
            </a:xfrm>
            <a:prstGeom prst="downArrow">
              <a:avLst>
                <a:gd name="adj1" fmla="val 50000"/>
                <a:gd name="adj2" fmla="val 50000"/>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grpSp>
      <p:sp>
        <p:nvSpPr>
          <p:cNvPr id="163" name="Google Shape;279;p4"/>
          <p:cNvSpPr txBox="1"/>
          <p:nvPr/>
        </p:nvSpPr>
        <p:spPr>
          <a:xfrm>
            <a:off x="-116056" y="3117713"/>
            <a:ext cx="13116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400">
                <a:solidFill>
                  <a:schemeClr val="dk1"/>
                </a:solidFill>
                <a:latin typeface="Calibri"/>
                <a:ea typeface="Calibri"/>
                <a:cs typeface="Calibri"/>
                <a:sym typeface="Calibri"/>
              </a:rPr>
              <a:t>          To</a:t>
            </a:r>
            <a:endParaRPr/>
          </a:p>
          <a:p>
            <a:pPr marL="0" marR="0" lvl="0" indent="0" algn="l" rtl="0">
              <a:spcBef>
                <a:spcPts val="0"/>
              </a:spcBef>
              <a:spcAft>
                <a:spcPts val="0"/>
              </a:spcAft>
              <a:buNone/>
            </a:pPr>
            <a:r>
              <a:rPr lang="en-IN" sz="1400">
                <a:solidFill>
                  <a:schemeClr val="dk1"/>
                </a:solidFill>
                <a:latin typeface="Calibri"/>
                <a:ea typeface="Calibri"/>
                <a:cs typeface="Calibri"/>
                <a:sym typeface="Calibri"/>
              </a:rPr>
              <a:t> Other Location</a:t>
            </a:r>
            <a:endParaRPr sz="1400">
              <a:solidFill>
                <a:schemeClr val="dk1"/>
              </a:solidFill>
              <a:latin typeface="Calibri"/>
              <a:ea typeface="Calibri"/>
              <a:cs typeface="Calibri"/>
              <a:sym typeface="Calibri"/>
            </a:endParaRPr>
          </a:p>
        </p:txBody>
      </p:sp>
      <p:sp>
        <p:nvSpPr>
          <p:cNvPr id="164" name="Google Shape;280;p4"/>
          <p:cNvSpPr txBox="1"/>
          <p:nvPr/>
        </p:nvSpPr>
        <p:spPr>
          <a:xfrm>
            <a:off x="-23030" y="2962532"/>
            <a:ext cx="43954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OG1</a:t>
            </a:r>
            <a:endParaRPr sz="1100">
              <a:solidFill>
                <a:srgbClr val="0C0C0C"/>
              </a:solidFill>
              <a:latin typeface="Calibri"/>
              <a:ea typeface="Calibri"/>
              <a:cs typeface="Calibri"/>
              <a:sym typeface="Calibri"/>
            </a:endParaRPr>
          </a:p>
        </p:txBody>
      </p:sp>
      <p:sp>
        <p:nvSpPr>
          <p:cNvPr id="165" name="Google Shape;281;p4"/>
          <p:cNvSpPr txBox="1"/>
          <p:nvPr/>
        </p:nvSpPr>
        <p:spPr>
          <a:xfrm>
            <a:off x="429707" y="2962532"/>
            <a:ext cx="43954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OG2</a:t>
            </a:r>
            <a:endParaRPr sz="1100">
              <a:solidFill>
                <a:srgbClr val="0C0C0C"/>
              </a:solidFill>
              <a:latin typeface="Calibri"/>
              <a:ea typeface="Calibri"/>
              <a:cs typeface="Calibri"/>
              <a:sym typeface="Calibri"/>
            </a:endParaRPr>
          </a:p>
        </p:txBody>
      </p:sp>
      <p:sp>
        <p:nvSpPr>
          <p:cNvPr id="166" name="Google Shape;282;p4"/>
          <p:cNvSpPr txBox="1"/>
          <p:nvPr/>
        </p:nvSpPr>
        <p:spPr>
          <a:xfrm>
            <a:off x="3630932" y="-24338"/>
            <a:ext cx="542969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u="sng">
                <a:solidFill>
                  <a:srgbClr val="0C0C0C"/>
                </a:solidFill>
                <a:latin typeface="Calibri"/>
                <a:ea typeface="Calibri"/>
                <a:cs typeface="Calibri"/>
                <a:sym typeface="Calibri"/>
              </a:rPr>
              <a:t>Existing Power Distribution System at Feeder Level</a:t>
            </a:r>
            <a:endParaRPr sz="2000" u="sng">
              <a:solidFill>
                <a:srgbClr val="0C0C0C"/>
              </a:solidFill>
              <a:latin typeface="Calibri"/>
              <a:ea typeface="Calibri"/>
              <a:cs typeface="Calibri"/>
              <a:sym typeface="Calibri"/>
            </a:endParaRPr>
          </a:p>
        </p:txBody>
      </p:sp>
      <p:sp>
        <p:nvSpPr>
          <p:cNvPr id="167" name="Google Shape;283;p4"/>
          <p:cNvSpPr/>
          <p:nvPr/>
        </p:nvSpPr>
        <p:spPr>
          <a:xfrm>
            <a:off x="1042989" y="1586088"/>
            <a:ext cx="1532657" cy="605434"/>
          </a:xfrm>
          <a:prstGeom prst="roundRect">
            <a:avLst>
              <a:gd name="adj" fmla="val 16667"/>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400" u="sng">
                <a:solidFill>
                  <a:schemeClr val="dk1"/>
                </a:solidFill>
                <a:latin typeface="Calibri"/>
                <a:ea typeface="Calibri"/>
                <a:cs typeface="Calibri"/>
                <a:sym typeface="Calibri"/>
              </a:rPr>
              <a:t>11 kV Feeder </a:t>
            </a:r>
            <a:endParaRPr/>
          </a:p>
          <a:p>
            <a:pPr marL="0" marR="0" lvl="0" indent="0" algn="ctr" rtl="0">
              <a:spcBef>
                <a:spcPts val="0"/>
              </a:spcBef>
              <a:spcAft>
                <a:spcPts val="0"/>
              </a:spcAft>
              <a:buNone/>
            </a:pPr>
            <a:r>
              <a:rPr lang="en-IN" sz="1400" u="sng">
                <a:solidFill>
                  <a:schemeClr val="dk1"/>
                </a:solidFill>
                <a:latin typeface="Calibri"/>
                <a:ea typeface="Calibri"/>
                <a:cs typeface="Calibri"/>
                <a:sym typeface="Calibri"/>
              </a:rPr>
              <a:t>1 to 1.5 MVA </a:t>
            </a:r>
            <a:endParaRPr/>
          </a:p>
        </p:txBody>
      </p:sp>
      <p:sp>
        <p:nvSpPr>
          <p:cNvPr id="168" name="Google Shape;284;p4"/>
          <p:cNvSpPr/>
          <p:nvPr/>
        </p:nvSpPr>
        <p:spPr>
          <a:xfrm>
            <a:off x="2991749" y="2355230"/>
            <a:ext cx="419054" cy="427622"/>
          </a:xfrm>
          <a:prstGeom prst="ellipse">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169" name="Google Shape;285;p4"/>
          <p:cNvSpPr/>
          <p:nvPr/>
        </p:nvSpPr>
        <p:spPr>
          <a:xfrm>
            <a:off x="5439293" y="2353922"/>
            <a:ext cx="419054" cy="427622"/>
          </a:xfrm>
          <a:prstGeom prst="ellipse">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2</a:t>
            </a:r>
            <a:endParaRPr/>
          </a:p>
        </p:txBody>
      </p:sp>
      <p:sp>
        <p:nvSpPr>
          <p:cNvPr id="170" name="Google Shape;286;p4"/>
          <p:cNvSpPr/>
          <p:nvPr/>
        </p:nvSpPr>
        <p:spPr>
          <a:xfrm>
            <a:off x="6887576" y="2355164"/>
            <a:ext cx="419054" cy="427622"/>
          </a:xfrm>
          <a:prstGeom prst="ellipse">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sp>
        <p:nvSpPr>
          <p:cNvPr id="171" name="Google Shape;287;p4"/>
          <p:cNvSpPr/>
          <p:nvPr/>
        </p:nvSpPr>
        <p:spPr>
          <a:xfrm>
            <a:off x="8505760" y="2355973"/>
            <a:ext cx="419054" cy="427622"/>
          </a:xfrm>
          <a:prstGeom prst="ellipse">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4</a:t>
            </a:r>
            <a:endParaRPr sz="1800">
              <a:solidFill>
                <a:schemeClr val="dk1"/>
              </a:solidFill>
              <a:latin typeface="Calibri"/>
              <a:ea typeface="Calibri"/>
              <a:cs typeface="Calibri"/>
              <a:sym typeface="Calibri"/>
            </a:endParaRPr>
          </a:p>
        </p:txBody>
      </p:sp>
      <p:sp>
        <p:nvSpPr>
          <p:cNvPr id="172" name="Google Shape;288;p4"/>
          <p:cNvSpPr/>
          <p:nvPr/>
        </p:nvSpPr>
        <p:spPr>
          <a:xfrm>
            <a:off x="10093917" y="2355690"/>
            <a:ext cx="419054" cy="427622"/>
          </a:xfrm>
          <a:prstGeom prst="ellipse">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5</a:t>
            </a:r>
            <a:endParaRPr/>
          </a:p>
        </p:txBody>
      </p:sp>
      <p:sp>
        <p:nvSpPr>
          <p:cNvPr id="173" name="Google Shape;289;p4"/>
          <p:cNvSpPr txBox="1"/>
          <p:nvPr/>
        </p:nvSpPr>
        <p:spPr>
          <a:xfrm>
            <a:off x="6483056" y="482382"/>
            <a:ext cx="283648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u="sng">
                <a:solidFill>
                  <a:srgbClr val="0C0C0C"/>
                </a:solidFill>
                <a:latin typeface="Calibri"/>
                <a:ea typeface="Calibri"/>
                <a:cs typeface="Calibri"/>
                <a:sym typeface="Calibri"/>
              </a:rPr>
              <a:t>Ag Consumers : 100-150, </a:t>
            </a:r>
            <a:endParaRPr/>
          </a:p>
          <a:p>
            <a:pPr marL="0" marR="0" lvl="0" indent="0" algn="l" rtl="0">
              <a:spcBef>
                <a:spcPts val="0"/>
              </a:spcBef>
              <a:spcAft>
                <a:spcPts val="0"/>
              </a:spcAft>
              <a:buNone/>
            </a:pPr>
            <a:r>
              <a:rPr lang="en-IN" sz="2000" u="sng">
                <a:solidFill>
                  <a:srgbClr val="0C0C0C"/>
                </a:solidFill>
                <a:latin typeface="Calibri"/>
                <a:ea typeface="Calibri"/>
                <a:cs typeface="Calibri"/>
                <a:sym typeface="Calibri"/>
              </a:rPr>
              <a:t>Ag DT : 40-50, </a:t>
            </a:r>
            <a:endParaRPr/>
          </a:p>
          <a:p>
            <a:pPr marL="0" marR="0" lvl="0" indent="0" algn="l" rtl="0">
              <a:spcBef>
                <a:spcPts val="0"/>
              </a:spcBef>
              <a:spcAft>
                <a:spcPts val="0"/>
              </a:spcAft>
              <a:buNone/>
            </a:pPr>
            <a:r>
              <a:rPr lang="en-IN" sz="2000" u="sng">
                <a:solidFill>
                  <a:srgbClr val="0C0C0C"/>
                </a:solidFill>
                <a:latin typeface="Calibri"/>
                <a:ea typeface="Calibri"/>
                <a:cs typeface="Calibri"/>
                <a:sym typeface="Calibri"/>
              </a:rPr>
              <a:t>Ag Load : 0.5-0.7 MVA</a:t>
            </a:r>
            <a:endParaRPr/>
          </a:p>
        </p:txBody>
      </p:sp>
    </p:spTree>
    <p:extLst>
      <p:ext uri="{BB962C8B-B14F-4D97-AF65-F5344CB8AC3E}">
        <p14:creationId xmlns:p14="http://schemas.microsoft.com/office/powerpoint/2010/main" val="3385343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121" y="1414847"/>
            <a:ext cx="1163241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b="1" dirty="0" smtClean="0"/>
              <a:t>13 Protection against LT Theft : What if farmer is operating higher rating pumps on single phase and three phase system?</a:t>
            </a:r>
            <a:endParaRPr lang="en-US" b="1" dirty="0"/>
          </a:p>
        </p:txBody>
      </p:sp>
      <p:sp>
        <p:nvSpPr>
          <p:cNvPr id="4" name="TextBox 3"/>
          <p:cNvSpPr txBox="1"/>
          <p:nvPr/>
        </p:nvSpPr>
        <p:spPr>
          <a:xfrm>
            <a:off x="225811" y="1866066"/>
            <a:ext cx="1130328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Overload Protection : </a:t>
            </a:r>
            <a:r>
              <a:rPr lang="en-US" dirty="0" smtClean="0"/>
              <a:t>Built in Protection to cut off power supply if load is more than configured limits</a:t>
            </a:r>
          </a:p>
        </p:txBody>
      </p:sp>
      <p:sp>
        <p:nvSpPr>
          <p:cNvPr id="5" name="TextBox 4"/>
          <p:cNvSpPr txBox="1"/>
          <p:nvPr/>
        </p:nvSpPr>
        <p:spPr>
          <a:xfrm>
            <a:off x="215916" y="2303833"/>
            <a:ext cx="1131318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Phase wise Protection : </a:t>
            </a:r>
            <a:r>
              <a:rPr lang="en-US" dirty="0" smtClean="0"/>
              <a:t>Even in single phase mode, farmer cannot draw power of more than configured limits</a:t>
            </a:r>
          </a:p>
        </p:txBody>
      </p:sp>
      <p:sp>
        <p:nvSpPr>
          <p:cNvPr id="6" name="TextBox 5"/>
          <p:cNvSpPr txBox="1"/>
          <p:nvPr/>
        </p:nvSpPr>
        <p:spPr>
          <a:xfrm>
            <a:off x="215916" y="2741884"/>
            <a:ext cx="1131318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t>Multiple operation modes : </a:t>
            </a:r>
            <a:r>
              <a:rPr lang="en-US" dirty="0" smtClean="0"/>
              <a:t>Single phase, three phase, temporary disconnection, permanent disconnection</a:t>
            </a:r>
          </a:p>
        </p:txBody>
      </p:sp>
      <p:sp>
        <p:nvSpPr>
          <p:cNvPr id="7" name="TextBox 6"/>
          <p:cNvSpPr txBox="1"/>
          <p:nvPr/>
        </p:nvSpPr>
        <p:spPr>
          <a:xfrm>
            <a:off x="215916" y="3227912"/>
            <a:ext cx="1045651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b="1" dirty="0" smtClean="0"/>
              <a:t>14 Identification of HT Theft : What if someone is attempting to tap power supply from 11 kV  HT Line itself?</a:t>
            </a:r>
            <a:endParaRPr lang="en-US" b="1" dirty="0"/>
          </a:p>
        </p:txBody>
      </p:sp>
      <p:sp>
        <p:nvSpPr>
          <p:cNvPr id="8" name="TextBox 7"/>
          <p:cNvSpPr txBox="1"/>
          <p:nvPr/>
        </p:nvSpPr>
        <p:spPr>
          <a:xfrm>
            <a:off x="215916" y="3698369"/>
            <a:ext cx="1021964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Daily basis Energy Accounting and Loss Calculations : </a:t>
            </a:r>
          </a:p>
          <a:p>
            <a:r>
              <a:rPr lang="en-US" b="1" dirty="0"/>
              <a:t> </a:t>
            </a:r>
            <a:r>
              <a:rPr lang="en-US" b="1" dirty="0" smtClean="0"/>
              <a:t>               </a:t>
            </a:r>
            <a:r>
              <a:rPr lang="en-US" dirty="0" smtClean="0"/>
              <a:t>Feeder Sent Out – Sent out of All DTs (Ag as well as Domestic)</a:t>
            </a:r>
          </a:p>
          <a:p>
            <a:r>
              <a:rPr lang="en-US" dirty="0"/>
              <a:t> </a:t>
            </a:r>
            <a:r>
              <a:rPr lang="en-US" dirty="0" smtClean="0"/>
              <a:t>               If Loss is more than 5% - HT Level Theft notification will be generated </a:t>
            </a:r>
          </a:p>
        </p:txBody>
      </p:sp>
      <p:sp>
        <p:nvSpPr>
          <p:cNvPr id="9" name="TextBox 8"/>
          <p:cNvSpPr txBox="1"/>
          <p:nvPr/>
        </p:nvSpPr>
        <p:spPr>
          <a:xfrm>
            <a:off x="238120" y="627639"/>
            <a:ext cx="11290975"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smtClean="0">
                <a:solidFill>
                  <a:srgbClr val="002060"/>
                </a:solidFill>
              </a:rPr>
              <a:t>How to prevent theft and commercial losses?</a:t>
            </a:r>
            <a:endParaRPr lang="en-US" sz="2000" b="1" dirty="0">
              <a:solidFill>
                <a:srgbClr val="002060"/>
              </a:solidFill>
            </a:endParaRPr>
          </a:p>
        </p:txBody>
      </p:sp>
    </p:spTree>
    <p:extLst>
      <p:ext uri="{BB962C8B-B14F-4D97-AF65-F5344CB8AC3E}">
        <p14:creationId xmlns:p14="http://schemas.microsoft.com/office/powerpoint/2010/main" val="78348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039" y="172322"/>
            <a:ext cx="7886903"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000" b="1" dirty="0" smtClean="0"/>
              <a:t>15 Ruggedness : What about physical protection of system from Farmer?</a:t>
            </a:r>
            <a:endParaRPr lang="en-US" sz="2000" b="1" dirty="0"/>
          </a:p>
        </p:txBody>
      </p:sp>
      <p:sp>
        <p:nvSpPr>
          <p:cNvPr id="4" name="TextBox 3"/>
          <p:cNvSpPr txBox="1"/>
          <p:nvPr/>
        </p:nvSpPr>
        <p:spPr>
          <a:xfrm>
            <a:off x="193039" y="652588"/>
            <a:ext cx="5500095"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System is an embedded part of Distribution Transformer  </a:t>
            </a:r>
            <a:endParaRPr lang="en-US" dirty="0"/>
          </a:p>
        </p:txBody>
      </p:sp>
      <p:sp>
        <p:nvSpPr>
          <p:cNvPr id="5" name="TextBox 4"/>
          <p:cNvSpPr txBox="1"/>
          <p:nvPr/>
        </p:nvSpPr>
        <p:spPr>
          <a:xfrm>
            <a:off x="5808616" y="652588"/>
            <a:ext cx="473873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3 mm thick metal body welded on Transformer</a:t>
            </a:r>
            <a:endParaRPr lang="en-US" dirty="0"/>
          </a:p>
        </p:txBody>
      </p:sp>
      <p:sp>
        <p:nvSpPr>
          <p:cNvPr id="7" name="TextBox 6"/>
          <p:cNvSpPr txBox="1"/>
          <p:nvPr/>
        </p:nvSpPr>
        <p:spPr>
          <a:xfrm>
            <a:off x="193039" y="1173262"/>
            <a:ext cx="544129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b="1" dirty="0" smtClean="0"/>
              <a:t>16 Durability of System : What is the life of this system?</a:t>
            </a:r>
            <a:endParaRPr lang="en-US" b="1" dirty="0"/>
          </a:p>
        </p:txBody>
      </p:sp>
      <p:sp>
        <p:nvSpPr>
          <p:cNvPr id="8" name="TextBox 7"/>
          <p:cNvSpPr txBox="1"/>
          <p:nvPr/>
        </p:nvSpPr>
        <p:spPr>
          <a:xfrm>
            <a:off x="193039" y="1630678"/>
            <a:ext cx="11658576"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t>Switching Element (Current Ratings) :  </a:t>
            </a:r>
            <a:r>
              <a:rPr lang="en-US" dirty="0" smtClean="0"/>
              <a:t>Power Contactors -</a:t>
            </a:r>
            <a:r>
              <a:rPr lang="en-US" b="1" dirty="0" smtClean="0"/>
              <a:t> </a:t>
            </a:r>
            <a:r>
              <a:rPr lang="en-US" dirty="0" smtClean="0"/>
              <a:t>1.5 -</a:t>
            </a:r>
            <a:r>
              <a:rPr lang="en-US" b="1" dirty="0" smtClean="0"/>
              <a:t> </a:t>
            </a:r>
            <a:r>
              <a:rPr lang="en-US" dirty="0" smtClean="0"/>
              <a:t>2 Times of Transformer Rated Load,</a:t>
            </a:r>
            <a:r>
              <a:rPr lang="en-US" b="1" dirty="0" smtClean="0"/>
              <a:t> </a:t>
            </a:r>
          </a:p>
          <a:p>
            <a:r>
              <a:rPr lang="en-US" b="1" dirty="0"/>
              <a:t> </a:t>
            </a:r>
            <a:r>
              <a:rPr lang="en-US" b="1" dirty="0" smtClean="0"/>
              <a:t>                                                     </a:t>
            </a:r>
          </a:p>
          <a:p>
            <a:r>
              <a:rPr lang="en-US" b="1" dirty="0"/>
              <a:t> </a:t>
            </a:r>
            <a:r>
              <a:rPr lang="en-US" b="1" dirty="0" smtClean="0"/>
              <a:t>                                                       </a:t>
            </a:r>
            <a:r>
              <a:rPr lang="en-US" dirty="0" smtClean="0"/>
              <a:t>AC3 Heavy Duty, IS60947-4 Certified to withstand 8-10 Time Inrush current of Motor Load </a:t>
            </a:r>
          </a:p>
          <a:p>
            <a:endParaRPr lang="en-US" dirty="0" smtClean="0"/>
          </a:p>
        </p:txBody>
      </p:sp>
      <p:sp>
        <p:nvSpPr>
          <p:cNvPr id="9" name="TextBox 8"/>
          <p:cNvSpPr txBox="1"/>
          <p:nvPr/>
        </p:nvSpPr>
        <p:spPr>
          <a:xfrm>
            <a:off x="193039" y="2955452"/>
            <a:ext cx="1149987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t>Switching Element (Operations) : 1 Million + </a:t>
            </a:r>
            <a:r>
              <a:rPr lang="en-US" dirty="0" smtClean="0"/>
              <a:t>Electrical</a:t>
            </a:r>
            <a:r>
              <a:rPr lang="en-US" b="1" dirty="0" smtClean="0"/>
              <a:t> </a:t>
            </a:r>
            <a:r>
              <a:rPr lang="en-US" dirty="0" smtClean="0"/>
              <a:t>Operations</a:t>
            </a:r>
            <a:r>
              <a:rPr lang="en-US" b="1" dirty="0" smtClean="0"/>
              <a:t>, 10 Million + </a:t>
            </a:r>
            <a:r>
              <a:rPr lang="en-US" dirty="0" smtClean="0"/>
              <a:t>Mechanical Operations</a:t>
            </a:r>
            <a:r>
              <a:rPr lang="en-US" b="1" dirty="0" smtClean="0"/>
              <a:t> </a:t>
            </a:r>
          </a:p>
          <a:p>
            <a:r>
              <a:rPr lang="en-US" b="1" dirty="0"/>
              <a:t> </a:t>
            </a:r>
            <a:endParaRPr lang="en-US" b="1" dirty="0" smtClean="0"/>
          </a:p>
          <a:p>
            <a:r>
              <a:rPr lang="en-US" b="1" dirty="0"/>
              <a:t> </a:t>
            </a:r>
            <a:r>
              <a:rPr lang="en-US" b="1" dirty="0" smtClean="0"/>
              <a:t>                                                           Every day </a:t>
            </a:r>
            <a:r>
              <a:rPr lang="en-US" b="1" dirty="0"/>
              <a:t>8</a:t>
            </a:r>
            <a:r>
              <a:rPr lang="en-US" b="1" dirty="0" smtClean="0"/>
              <a:t> Electrical Operations </a:t>
            </a:r>
            <a:r>
              <a:rPr lang="en-US" b="1" dirty="0" smtClean="0">
                <a:sym typeface="Wingdings" panose="05000000000000000000" pitchFamily="2" charset="2"/>
              </a:rPr>
              <a:t> 250000 Days, 100 + Years</a:t>
            </a:r>
            <a:endParaRPr lang="en-US" dirty="0"/>
          </a:p>
        </p:txBody>
      </p:sp>
      <p:sp>
        <p:nvSpPr>
          <p:cNvPr id="10" name="Rectangle 9"/>
          <p:cNvSpPr/>
          <p:nvPr/>
        </p:nvSpPr>
        <p:spPr>
          <a:xfrm>
            <a:off x="193038" y="4081982"/>
            <a:ext cx="11499879" cy="3886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17 </a:t>
            </a:r>
            <a:r>
              <a:rPr lang="en-US" b="1" dirty="0">
                <a:latin typeface="Calibri" panose="020F0502020204030204" pitchFamily="34" charset="0"/>
                <a:ea typeface="Calibri" panose="020F0502020204030204" pitchFamily="34" charset="0"/>
                <a:cs typeface="Times New Roman" panose="02020603050405020304" pitchFamily="18" charset="0"/>
              </a:rPr>
              <a:t>What about Certifications</a:t>
            </a:r>
            <a:r>
              <a:rPr lang="en-US" b="1" dirty="0" smtClean="0">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93038" y="4602656"/>
            <a:ext cx="11581157" cy="96827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Embedded Device:</a:t>
            </a:r>
            <a:r>
              <a:rPr lang="en-US" dirty="0">
                <a:latin typeface="Calibri" panose="020F0502020204030204" pitchFamily="34" charset="0"/>
                <a:ea typeface="Calibri" panose="020F0502020204030204" pitchFamily="34" charset="0"/>
                <a:cs typeface="Times New Roman" panose="02020603050405020304" pitchFamily="18" charset="0"/>
              </a:rPr>
              <a:t> EMI/EMC and Environmental Certificates required for RTU/PLC. With reference to Ministry of Power RT DAS guidelines, it shall have IEC61000-4-2, IEC61000-4-3, IEC61000-4-4, IEC61000-4-5, IEC61000-4-6, IEC61000-4-8, IEC61000-4-11 as well as Cold Heat, Dry Heat, Damped Heat </a:t>
            </a:r>
            <a:r>
              <a:rPr lang="en-US" dirty="0" smtClean="0">
                <a:latin typeface="Calibri" panose="020F0502020204030204" pitchFamily="34" charset="0"/>
                <a:ea typeface="Calibri" panose="020F0502020204030204" pitchFamily="34" charset="0"/>
                <a:cs typeface="Times New Roman" panose="02020603050405020304" pitchFamily="18" charset="0"/>
              </a:rPr>
              <a:t>Certificates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93037" y="5710592"/>
            <a:ext cx="11581157" cy="9814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Meter: </a:t>
            </a:r>
            <a:r>
              <a:rPr lang="en-US" dirty="0">
                <a:latin typeface="Calibri" panose="020F0502020204030204" pitchFamily="34" charset="0"/>
                <a:ea typeface="Calibri" panose="020F0502020204030204" pitchFamily="34" charset="0"/>
                <a:cs typeface="Times New Roman" panose="02020603050405020304" pitchFamily="18" charset="0"/>
              </a:rPr>
              <a:t>In case of LVDS system where billing is not required, Suitable</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Type tests and Acceptance test reports are required as per IS14697. In case of HVDS system where billing is to be done by the same meter BIS mark of IS14697 and other state DISCOM specifications are required. </a:t>
            </a: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814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720" y="639086"/>
            <a:ext cx="11836400" cy="187814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400" b="1" dirty="0" smtClean="0">
                <a:latin typeface="Calibri" panose="020F0502020204030204" pitchFamily="34" charset="0"/>
                <a:ea typeface="Calibri" panose="020F0502020204030204" pitchFamily="34" charset="0"/>
                <a:cs typeface="Times New Roman" panose="02020603050405020304" pitchFamily="18" charset="0"/>
              </a:rPr>
              <a:t>18 </a:t>
            </a:r>
            <a:r>
              <a:rPr lang="en-US" sz="2400" b="1" dirty="0">
                <a:latin typeface="Calibri" panose="020F0502020204030204" pitchFamily="34" charset="0"/>
                <a:ea typeface="Calibri" panose="020F0502020204030204" pitchFamily="34" charset="0"/>
                <a:cs typeface="Times New Roman" panose="02020603050405020304" pitchFamily="18" charset="0"/>
              </a:rPr>
              <a:t>What about implementation timeline?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Based on installations in Rajasthan and Gujarat, it is evident to segregate a feeder by replacing transformers in less than 1 Month </a:t>
            </a:r>
            <a:r>
              <a:rPr lang="en-US" dirty="0" smtClean="0">
                <a:latin typeface="Calibri" panose="020F0502020204030204" pitchFamily="34" charset="0"/>
                <a:ea typeface="Calibri" panose="020F0502020204030204" pitchFamily="34" charset="0"/>
                <a:cs typeface="Times New Roman" panose="02020603050405020304" pitchFamily="18" charset="0"/>
              </a:rPr>
              <a:t>time after receipt of material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In case of less number of transformer: Rajasthan JVVNL case, 11 kV </a:t>
            </a:r>
            <a:r>
              <a:rPr lang="en-US" dirty="0" err="1">
                <a:latin typeface="Calibri" panose="020F0502020204030204" pitchFamily="34" charset="0"/>
                <a:ea typeface="Calibri" panose="020F0502020204030204" pitchFamily="34" charset="0"/>
                <a:cs typeface="Times New Roman" panose="02020603050405020304" pitchFamily="18" charset="0"/>
              </a:rPr>
              <a:t>Manota</a:t>
            </a:r>
            <a:r>
              <a:rPr lang="en-US" dirty="0">
                <a:latin typeface="Calibri" panose="020F0502020204030204" pitchFamily="34" charset="0"/>
                <a:ea typeface="Calibri" panose="020F0502020204030204" pitchFamily="34" charset="0"/>
                <a:cs typeface="Times New Roman" panose="02020603050405020304" pitchFamily="18" charset="0"/>
              </a:rPr>
              <a:t> Feeder, Feeder was segregated within 1 week time after receipt of material at transformer repairing works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72720" y="2785065"/>
            <a:ext cx="11836400" cy="11828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pPr>
            <a:r>
              <a:rPr lang="en-US" sz="2400" b="1" dirty="0" smtClean="0">
                <a:latin typeface="Calibri" panose="020F0502020204030204" pitchFamily="34" charset="0"/>
                <a:ea typeface="Calibri" panose="020F0502020204030204" pitchFamily="34" charset="0"/>
                <a:cs typeface="Times New Roman" panose="02020603050405020304" pitchFamily="18" charset="0"/>
              </a:rPr>
              <a:t>19 </a:t>
            </a:r>
            <a:r>
              <a:rPr lang="en-US" sz="2400" b="1" dirty="0">
                <a:latin typeface="Calibri" panose="020F0502020204030204" pitchFamily="34" charset="0"/>
                <a:ea typeface="Calibri" panose="020F0502020204030204" pitchFamily="34" charset="0"/>
                <a:cs typeface="Times New Roman" panose="02020603050405020304" pitchFamily="18" charset="0"/>
              </a:rPr>
              <a:t>Is it a monopoly?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No. It is a combination of Embedded </a:t>
            </a:r>
            <a:r>
              <a:rPr lang="en-US" dirty="0" smtClean="0">
                <a:latin typeface="Calibri" panose="020F0502020204030204" pitchFamily="34" charset="0"/>
                <a:ea typeface="Calibri" panose="020F0502020204030204" pitchFamily="34" charset="0"/>
                <a:cs typeface="Times New Roman" panose="02020603050405020304" pitchFamily="18" charset="0"/>
              </a:rPr>
              <a:t>Device, </a:t>
            </a:r>
            <a:r>
              <a:rPr lang="en-US" dirty="0">
                <a:latin typeface="Calibri" panose="020F0502020204030204" pitchFamily="34" charset="0"/>
                <a:ea typeface="Calibri" panose="020F0502020204030204" pitchFamily="34" charset="0"/>
                <a:cs typeface="Times New Roman" panose="02020603050405020304" pitchFamily="18" charset="0"/>
              </a:rPr>
              <a:t>Energy Meter and Power Contactors. There are number of manufacturers available for all three components across </a:t>
            </a:r>
            <a:r>
              <a:rPr lang="en-US" dirty="0" smtClean="0">
                <a:latin typeface="Calibri" panose="020F0502020204030204" pitchFamily="34" charset="0"/>
                <a:ea typeface="Calibri" panose="020F0502020204030204" pitchFamily="34" charset="0"/>
                <a:cs typeface="Times New Roman" panose="02020603050405020304" pitchFamily="18" charset="0"/>
              </a:rPr>
              <a:t>India</a:t>
            </a:r>
          </a:p>
        </p:txBody>
      </p:sp>
    </p:spTree>
    <p:extLst>
      <p:ext uri="{BB962C8B-B14F-4D97-AF65-F5344CB8AC3E}">
        <p14:creationId xmlns:p14="http://schemas.microsoft.com/office/powerpoint/2010/main" val="348979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2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IN"/>
              <a:t>THANKS</a:t>
            </a:r>
            <a:endParaRPr/>
          </a:p>
        </p:txBody>
      </p:sp>
      <p:sp>
        <p:nvSpPr>
          <p:cNvPr id="725" name="Google Shape;725;p2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endParaRPr/>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r>
              <a:rPr lang="en-IN"/>
              <a:t>HKRP INNOVATIONS LLP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oogle Shape;294;p5"/>
          <p:cNvCxnSpPr/>
          <p:nvPr/>
        </p:nvCxnSpPr>
        <p:spPr>
          <a:xfrm>
            <a:off x="946391" y="2240431"/>
            <a:ext cx="8028000" cy="0"/>
          </a:xfrm>
          <a:prstGeom prst="straightConnector1">
            <a:avLst/>
          </a:prstGeom>
          <a:noFill/>
          <a:ln w="28575" cap="flat" cmpd="sng">
            <a:solidFill>
              <a:srgbClr val="FF0000"/>
            </a:solidFill>
            <a:prstDash val="solid"/>
            <a:round/>
            <a:headEnd type="none" w="sm" len="sm"/>
            <a:tailEnd type="none" w="sm" len="sm"/>
          </a:ln>
        </p:spPr>
      </p:cxnSp>
      <p:cxnSp>
        <p:nvCxnSpPr>
          <p:cNvPr id="3" name="Google Shape;295;p5"/>
          <p:cNvCxnSpPr/>
          <p:nvPr/>
        </p:nvCxnSpPr>
        <p:spPr>
          <a:xfrm>
            <a:off x="886515" y="2317611"/>
            <a:ext cx="8172000" cy="0"/>
          </a:xfrm>
          <a:prstGeom prst="straightConnector1">
            <a:avLst/>
          </a:prstGeom>
          <a:noFill/>
          <a:ln w="28575" cap="flat" cmpd="sng">
            <a:solidFill>
              <a:srgbClr val="FF0000"/>
            </a:solidFill>
            <a:prstDash val="solid"/>
            <a:round/>
            <a:headEnd type="none" w="sm" len="sm"/>
            <a:tailEnd type="none" w="sm" len="sm"/>
          </a:ln>
        </p:spPr>
      </p:cxnSp>
      <p:cxnSp>
        <p:nvCxnSpPr>
          <p:cNvPr id="4" name="Google Shape;296;p5"/>
          <p:cNvCxnSpPr/>
          <p:nvPr/>
        </p:nvCxnSpPr>
        <p:spPr>
          <a:xfrm rot="10800000">
            <a:off x="6408966" y="3475002"/>
            <a:ext cx="16350" cy="684000"/>
          </a:xfrm>
          <a:prstGeom prst="straightConnector1">
            <a:avLst/>
          </a:prstGeom>
          <a:noFill/>
          <a:ln w="28575" cap="flat" cmpd="sng">
            <a:solidFill>
              <a:srgbClr val="FF0000"/>
            </a:solidFill>
            <a:prstDash val="solid"/>
            <a:round/>
            <a:headEnd type="none" w="sm" len="sm"/>
            <a:tailEnd type="none" w="sm" len="sm"/>
          </a:ln>
        </p:spPr>
      </p:cxnSp>
      <p:sp>
        <p:nvSpPr>
          <p:cNvPr id="5" name="Google Shape;297;p5"/>
          <p:cNvSpPr/>
          <p:nvPr/>
        </p:nvSpPr>
        <p:spPr>
          <a:xfrm>
            <a:off x="8874322" y="2168920"/>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grpSp>
        <p:nvGrpSpPr>
          <p:cNvPr id="6" name="Google Shape;298;p5"/>
          <p:cNvGrpSpPr/>
          <p:nvPr/>
        </p:nvGrpSpPr>
        <p:grpSpPr>
          <a:xfrm>
            <a:off x="6425316" y="3677962"/>
            <a:ext cx="1645014" cy="894255"/>
            <a:chOff x="10619122" y="2856179"/>
            <a:chExt cx="1645014" cy="894255"/>
          </a:xfrm>
        </p:grpSpPr>
        <p:sp>
          <p:nvSpPr>
            <p:cNvPr id="7" name="Google Shape;299;p5"/>
            <p:cNvSpPr txBox="1"/>
            <p:nvPr/>
          </p:nvSpPr>
          <p:spPr>
            <a:xfrm>
              <a:off x="11337279" y="3488824"/>
              <a:ext cx="92685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 (10hp)</a:t>
              </a:r>
              <a:endParaRPr sz="1100">
                <a:solidFill>
                  <a:srgbClr val="AB620D"/>
                </a:solidFill>
                <a:latin typeface="Calibri"/>
                <a:ea typeface="Calibri"/>
                <a:cs typeface="Calibri"/>
                <a:sym typeface="Calibri"/>
              </a:endParaRPr>
            </a:p>
          </p:txBody>
        </p:sp>
        <p:pic>
          <p:nvPicPr>
            <p:cNvPr id="8" name="Google Shape;300;p5"/>
            <p:cNvPicPr preferRelativeResize="0"/>
            <p:nvPr/>
          </p:nvPicPr>
          <p:blipFill rotWithShape="1">
            <a:blip r:embed="rId2">
              <a:alphaModFix/>
            </a:blip>
            <a:srcRect/>
            <a:stretch/>
          </p:blipFill>
          <p:spPr>
            <a:xfrm>
              <a:off x="10899669" y="3048059"/>
              <a:ext cx="342900" cy="361950"/>
            </a:xfrm>
            <a:prstGeom prst="rect">
              <a:avLst/>
            </a:prstGeom>
            <a:noFill/>
            <a:ln>
              <a:noFill/>
            </a:ln>
          </p:spPr>
        </p:pic>
        <p:cxnSp>
          <p:nvCxnSpPr>
            <p:cNvPr id="9" name="Google Shape;301;p5"/>
            <p:cNvCxnSpPr/>
            <p:nvPr/>
          </p:nvCxnSpPr>
          <p:spPr>
            <a:xfrm>
              <a:off x="11161272" y="3319187"/>
              <a:ext cx="252000" cy="0"/>
            </a:xfrm>
            <a:prstGeom prst="straightConnector1">
              <a:avLst/>
            </a:prstGeom>
            <a:noFill/>
            <a:ln w="28575" cap="flat" cmpd="sng">
              <a:solidFill>
                <a:srgbClr val="FF0000"/>
              </a:solidFill>
              <a:prstDash val="solid"/>
              <a:round/>
              <a:headEnd type="none" w="sm" len="sm"/>
              <a:tailEnd type="none" w="sm" len="sm"/>
            </a:ln>
          </p:spPr>
        </p:cxnSp>
        <p:pic>
          <p:nvPicPr>
            <p:cNvPr id="10" name="Google Shape;302;p5"/>
            <p:cNvPicPr preferRelativeResize="0"/>
            <p:nvPr/>
          </p:nvPicPr>
          <p:blipFill rotWithShape="1">
            <a:blip r:embed="rId3">
              <a:alphaModFix/>
            </a:blip>
            <a:srcRect/>
            <a:stretch/>
          </p:blipFill>
          <p:spPr>
            <a:xfrm>
              <a:off x="11410664" y="3085420"/>
              <a:ext cx="628248" cy="390525"/>
            </a:xfrm>
            <a:prstGeom prst="rect">
              <a:avLst/>
            </a:prstGeom>
            <a:noFill/>
            <a:ln>
              <a:noFill/>
            </a:ln>
          </p:spPr>
        </p:pic>
        <p:sp>
          <p:nvSpPr>
            <p:cNvPr id="11" name="Google Shape;303;p5"/>
            <p:cNvSpPr txBox="1"/>
            <p:nvPr/>
          </p:nvSpPr>
          <p:spPr>
            <a:xfrm>
              <a:off x="10886790" y="2856179"/>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M1</a:t>
              </a:r>
              <a:endParaRPr sz="1100">
                <a:solidFill>
                  <a:srgbClr val="FF0000"/>
                </a:solidFill>
                <a:latin typeface="Calibri"/>
                <a:ea typeface="Calibri"/>
                <a:cs typeface="Calibri"/>
                <a:sym typeface="Calibri"/>
              </a:endParaRPr>
            </a:p>
          </p:txBody>
        </p:sp>
        <p:cxnSp>
          <p:nvCxnSpPr>
            <p:cNvPr id="12" name="Google Shape;304;p5"/>
            <p:cNvCxnSpPr/>
            <p:nvPr/>
          </p:nvCxnSpPr>
          <p:spPr>
            <a:xfrm>
              <a:off x="10619122" y="3332198"/>
              <a:ext cx="324000" cy="0"/>
            </a:xfrm>
            <a:prstGeom prst="straightConnector1">
              <a:avLst/>
            </a:prstGeom>
            <a:noFill/>
            <a:ln w="28575" cap="flat" cmpd="sng">
              <a:solidFill>
                <a:srgbClr val="FF0000"/>
              </a:solidFill>
              <a:prstDash val="solid"/>
              <a:round/>
              <a:headEnd type="none" w="sm" len="sm"/>
              <a:tailEnd type="none" w="sm" len="sm"/>
            </a:ln>
          </p:spPr>
        </p:cxnSp>
      </p:grpSp>
      <p:cxnSp>
        <p:nvCxnSpPr>
          <p:cNvPr id="13" name="Google Shape;305;p5"/>
          <p:cNvCxnSpPr/>
          <p:nvPr/>
        </p:nvCxnSpPr>
        <p:spPr>
          <a:xfrm rot="10800000">
            <a:off x="961553" y="930027"/>
            <a:ext cx="0" cy="1296000"/>
          </a:xfrm>
          <a:prstGeom prst="straightConnector1">
            <a:avLst/>
          </a:prstGeom>
          <a:noFill/>
          <a:ln w="28575" cap="flat" cmpd="sng">
            <a:solidFill>
              <a:srgbClr val="FF0000"/>
            </a:solidFill>
            <a:prstDash val="solid"/>
            <a:round/>
            <a:headEnd type="none" w="sm" len="sm"/>
            <a:tailEnd type="none" w="sm" len="sm"/>
          </a:ln>
        </p:spPr>
      </p:cxnSp>
      <p:sp>
        <p:nvSpPr>
          <p:cNvPr id="14" name="Google Shape;306;p5"/>
          <p:cNvSpPr/>
          <p:nvPr/>
        </p:nvSpPr>
        <p:spPr>
          <a:xfrm>
            <a:off x="812651" y="1720751"/>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cxnSp>
        <p:nvCxnSpPr>
          <p:cNvPr id="15" name="Google Shape;307;p5"/>
          <p:cNvCxnSpPr/>
          <p:nvPr/>
        </p:nvCxnSpPr>
        <p:spPr>
          <a:xfrm rot="10800000">
            <a:off x="874801" y="913611"/>
            <a:ext cx="0" cy="1404000"/>
          </a:xfrm>
          <a:prstGeom prst="straightConnector1">
            <a:avLst/>
          </a:prstGeom>
          <a:noFill/>
          <a:ln w="28575" cap="flat" cmpd="sng">
            <a:solidFill>
              <a:srgbClr val="FF0000"/>
            </a:solidFill>
            <a:prstDash val="solid"/>
            <a:round/>
            <a:headEnd type="none" w="sm" len="sm"/>
            <a:tailEnd type="none" w="sm" len="sm"/>
          </a:ln>
        </p:spPr>
      </p:cxnSp>
      <p:sp>
        <p:nvSpPr>
          <p:cNvPr id="16" name="Google Shape;308;p5"/>
          <p:cNvSpPr/>
          <p:nvPr/>
        </p:nvSpPr>
        <p:spPr>
          <a:xfrm>
            <a:off x="810305" y="1352647"/>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cxnSp>
        <p:nvCxnSpPr>
          <p:cNvPr id="17" name="Google Shape;309;p5"/>
          <p:cNvCxnSpPr/>
          <p:nvPr/>
        </p:nvCxnSpPr>
        <p:spPr>
          <a:xfrm>
            <a:off x="53952" y="913611"/>
            <a:ext cx="1648239" cy="0"/>
          </a:xfrm>
          <a:prstGeom prst="straightConnector1">
            <a:avLst/>
          </a:prstGeom>
          <a:noFill/>
          <a:ln w="28575" cap="flat" cmpd="sng">
            <a:solidFill>
              <a:srgbClr val="FF0000"/>
            </a:solidFill>
            <a:prstDash val="solid"/>
            <a:round/>
            <a:headEnd type="none" w="sm" len="sm"/>
            <a:tailEnd type="none" w="sm" len="sm"/>
          </a:ln>
        </p:spPr>
      </p:cxnSp>
      <p:cxnSp>
        <p:nvCxnSpPr>
          <p:cNvPr id="18" name="Google Shape;310;p5"/>
          <p:cNvCxnSpPr/>
          <p:nvPr/>
        </p:nvCxnSpPr>
        <p:spPr>
          <a:xfrm>
            <a:off x="65672" y="826860"/>
            <a:ext cx="1648239" cy="0"/>
          </a:xfrm>
          <a:prstGeom prst="straightConnector1">
            <a:avLst/>
          </a:prstGeom>
          <a:noFill/>
          <a:ln w="28575" cap="flat" cmpd="sng">
            <a:solidFill>
              <a:srgbClr val="FF0000"/>
            </a:solidFill>
            <a:prstDash val="solid"/>
            <a:round/>
            <a:headEnd type="none" w="sm" len="sm"/>
            <a:tailEnd type="none" w="sm" len="sm"/>
          </a:ln>
        </p:spPr>
      </p:cxnSp>
      <p:sp>
        <p:nvSpPr>
          <p:cNvPr id="19" name="Google Shape;311;p5"/>
          <p:cNvSpPr txBox="1"/>
          <p:nvPr/>
        </p:nvSpPr>
        <p:spPr>
          <a:xfrm>
            <a:off x="1501964" y="2283179"/>
            <a:ext cx="135928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400">
                <a:solidFill>
                  <a:srgbClr val="FF0000"/>
                </a:solidFill>
                <a:latin typeface="Calibri"/>
                <a:ea typeface="Calibri"/>
                <a:cs typeface="Calibri"/>
                <a:sym typeface="Calibri"/>
              </a:rPr>
              <a:t>11KV</a:t>
            </a:r>
            <a:endParaRPr/>
          </a:p>
          <a:p>
            <a:pPr marL="0" marR="0" lvl="0" indent="0" algn="l" rtl="0">
              <a:spcBef>
                <a:spcPts val="0"/>
              </a:spcBef>
              <a:spcAft>
                <a:spcPts val="0"/>
              </a:spcAft>
              <a:buNone/>
            </a:pPr>
            <a:r>
              <a:rPr lang="en-IN" sz="1400">
                <a:solidFill>
                  <a:srgbClr val="FF0000"/>
                </a:solidFill>
                <a:latin typeface="Calibri"/>
                <a:ea typeface="Calibri"/>
                <a:cs typeface="Calibri"/>
                <a:sym typeface="Calibri"/>
              </a:rPr>
              <a:t>Distribution line</a:t>
            </a:r>
            <a:endParaRPr/>
          </a:p>
          <a:p>
            <a:pPr marL="0" marR="0" lvl="0" indent="0" algn="l" rtl="0">
              <a:spcBef>
                <a:spcPts val="0"/>
              </a:spcBef>
              <a:spcAft>
                <a:spcPts val="0"/>
              </a:spcAft>
              <a:buNone/>
            </a:pPr>
            <a:endParaRPr sz="1400">
              <a:solidFill>
                <a:srgbClr val="FF0000"/>
              </a:solidFill>
              <a:latin typeface="Calibri"/>
              <a:ea typeface="Calibri"/>
              <a:cs typeface="Calibri"/>
              <a:sym typeface="Calibri"/>
            </a:endParaRPr>
          </a:p>
        </p:txBody>
      </p:sp>
      <p:grpSp>
        <p:nvGrpSpPr>
          <p:cNvPr id="20" name="Google Shape;312;p5"/>
          <p:cNvGrpSpPr/>
          <p:nvPr/>
        </p:nvGrpSpPr>
        <p:grpSpPr>
          <a:xfrm>
            <a:off x="494815" y="911263"/>
            <a:ext cx="180000" cy="2018161"/>
            <a:chOff x="494815" y="925331"/>
            <a:chExt cx="180000" cy="2018161"/>
          </a:xfrm>
        </p:grpSpPr>
        <p:cxnSp>
          <p:nvCxnSpPr>
            <p:cNvPr id="21" name="Google Shape;313;p5"/>
            <p:cNvCxnSpPr/>
            <p:nvPr/>
          </p:nvCxnSpPr>
          <p:spPr>
            <a:xfrm rot="10800000">
              <a:off x="635650" y="941747"/>
              <a:ext cx="0" cy="1620000"/>
            </a:xfrm>
            <a:prstGeom prst="straightConnector1">
              <a:avLst/>
            </a:prstGeom>
            <a:noFill/>
            <a:ln w="28575" cap="flat" cmpd="sng">
              <a:solidFill>
                <a:srgbClr val="FF0000"/>
              </a:solidFill>
              <a:prstDash val="solid"/>
              <a:round/>
              <a:headEnd type="none" w="sm" len="sm"/>
              <a:tailEnd type="none" w="sm" len="sm"/>
            </a:ln>
          </p:spPr>
        </p:cxnSp>
        <p:cxnSp>
          <p:nvCxnSpPr>
            <p:cNvPr id="22" name="Google Shape;314;p5"/>
            <p:cNvCxnSpPr/>
            <p:nvPr/>
          </p:nvCxnSpPr>
          <p:spPr>
            <a:xfrm rot="10800000">
              <a:off x="548898" y="925331"/>
              <a:ext cx="0" cy="1656000"/>
            </a:xfrm>
            <a:prstGeom prst="straightConnector1">
              <a:avLst/>
            </a:prstGeom>
            <a:noFill/>
            <a:ln w="28575" cap="flat" cmpd="sng">
              <a:solidFill>
                <a:srgbClr val="FF0000"/>
              </a:solidFill>
              <a:prstDash val="solid"/>
              <a:round/>
              <a:headEnd type="none" w="sm" len="sm"/>
              <a:tailEnd type="none" w="sm" len="sm"/>
            </a:ln>
          </p:spPr>
        </p:cxnSp>
        <p:sp>
          <p:nvSpPr>
            <p:cNvPr id="23" name="Google Shape;315;p5"/>
            <p:cNvSpPr/>
            <p:nvPr/>
          </p:nvSpPr>
          <p:spPr>
            <a:xfrm>
              <a:off x="494815" y="2511492"/>
              <a:ext cx="180000" cy="432000"/>
            </a:xfrm>
            <a:prstGeom prst="downArrow">
              <a:avLst>
                <a:gd name="adj1" fmla="val 50000"/>
                <a:gd name="adj2" fmla="val 50000"/>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grpSp>
      <p:grpSp>
        <p:nvGrpSpPr>
          <p:cNvPr id="24" name="Google Shape;316;p5"/>
          <p:cNvGrpSpPr/>
          <p:nvPr/>
        </p:nvGrpSpPr>
        <p:grpSpPr>
          <a:xfrm>
            <a:off x="169259" y="914531"/>
            <a:ext cx="180000" cy="2018161"/>
            <a:chOff x="494815" y="925331"/>
            <a:chExt cx="180000" cy="2018161"/>
          </a:xfrm>
        </p:grpSpPr>
        <p:cxnSp>
          <p:nvCxnSpPr>
            <p:cNvPr id="25" name="Google Shape;317;p5"/>
            <p:cNvCxnSpPr/>
            <p:nvPr/>
          </p:nvCxnSpPr>
          <p:spPr>
            <a:xfrm rot="10800000">
              <a:off x="635650" y="941747"/>
              <a:ext cx="0" cy="1620000"/>
            </a:xfrm>
            <a:prstGeom prst="straightConnector1">
              <a:avLst/>
            </a:prstGeom>
            <a:noFill/>
            <a:ln w="28575" cap="flat" cmpd="sng">
              <a:solidFill>
                <a:srgbClr val="FF0000"/>
              </a:solidFill>
              <a:prstDash val="solid"/>
              <a:round/>
              <a:headEnd type="none" w="sm" len="sm"/>
              <a:tailEnd type="none" w="sm" len="sm"/>
            </a:ln>
          </p:spPr>
        </p:cxnSp>
        <p:cxnSp>
          <p:nvCxnSpPr>
            <p:cNvPr id="26" name="Google Shape;318;p5"/>
            <p:cNvCxnSpPr/>
            <p:nvPr/>
          </p:nvCxnSpPr>
          <p:spPr>
            <a:xfrm rot="10800000">
              <a:off x="548898" y="925331"/>
              <a:ext cx="0" cy="1656000"/>
            </a:xfrm>
            <a:prstGeom prst="straightConnector1">
              <a:avLst/>
            </a:prstGeom>
            <a:noFill/>
            <a:ln w="28575" cap="flat" cmpd="sng">
              <a:solidFill>
                <a:srgbClr val="FF0000"/>
              </a:solidFill>
              <a:prstDash val="solid"/>
              <a:round/>
              <a:headEnd type="none" w="sm" len="sm"/>
              <a:tailEnd type="none" w="sm" len="sm"/>
            </a:ln>
          </p:spPr>
        </p:cxnSp>
        <p:sp>
          <p:nvSpPr>
            <p:cNvPr id="27" name="Google Shape;319;p5"/>
            <p:cNvSpPr/>
            <p:nvPr/>
          </p:nvSpPr>
          <p:spPr>
            <a:xfrm>
              <a:off x="494815" y="2511492"/>
              <a:ext cx="180000" cy="432000"/>
            </a:xfrm>
            <a:prstGeom prst="downArrow">
              <a:avLst>
                <a:gd name="adj1" fmla="val 50000"/>
                <a:gd name="adj2" fmla="val 50000"/>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grpSp>
      <p:sp>
        <p:nvSpPr>
          <p:cNvPr id="28" name="Google Shape;320;p5"/>
          <p:cNvSpPr txBox="1"/>
          <p:nvPr/>
        </p:nvSpPr>
        <p:spPr>
          <a:xfrm>
            <a:off x="-116056" y="3117713"/>
            <a:ext cx="13116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400">
                <a:solidFill>
                  <a:schemeClr val="dk1"/>
                </a:solidFill>
                <a:latin typeface="Calibri"/>
                <a:ea typeface="Calibri"/>
                <a:cs typeface="Calibri"/>
                <a:sym typeface="Calibri"/>
              </a:rPr>
              <a:t>          To</a:t>
            </a:r>
            <a:endParaRPr/>
          </a:p>
          <a:p>
            <a:pPr marL="0" marR="0" lvl="0" indent="0" algn="l" rtl="0">
              <a:spcBef>
                <a:spcPts val="0"/>
              </a:spcBef>
              <a:spcAft>
                <a:spcPts val="0"/>
              </a:spcAft>
              <a:buNone/>
            </a:pPr>
            <a:r>
              <a:rPr lang="en-IN" sz="1400">
                <a:solidFill>
                  <a:schemeClr val="dk1"/>
                </a:solidFill>
                <a:latin typeface="Calibri"/>
                <a:ea typeface="Calibri"/>
                <a:cs typeface="Calibri"/>
                <a:sym typeface="Calibri"/>
              </a:rPr>
              <a:t> Other Location</a:t>
            </a:r>
            <a:endParaRPr sz="1400">
              <a:solidFill>
                <a:schemeClr val="dk1"/>
              </a:solidFill>
              <a:latin typeface="Calibri"/>
              <a:ea typeface="Calibri"/>
              <a:cs typeface="Calibri"/>
              <a:sym typeface="Calibri"/>
            </a:endParaRPr>
          </a:p>
        </p:txBody>
      </p:sp>
      <p:sp>
        <p:nvSpPr>
          <p:cNvPr id="29" name="Google Shape;321;p5"/>
          <p:cNvSpPr/>
          <p:nvPr/>
        </p:nvSpPr>
        <p:spPr>
          <a:xfrm>
            <a:off x="1242491" y="2885704"/>
            <a:ext cx="1532657" cy="605434"/>
          </a:xfrm>
          <a:prstGeom prst="roundRect">
            <a:avLst>
              <a:gd name="adj" fmla="val 16667"/>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400" u="sng">
                <a:solidFill>
                  <a:schemeClr val="dk1"/>
                </a:solidFill>
                <a:latin typeface="Calibri"/>
                <a:ea typeface="Calibri"/>
                <a:cs typeface="Calibri"/>
                <a:sym typeface="Calibri"/>
              </a:rPr>
              <a:t>11 kV Ag Feeder </a:t>
            </a:r>
            <a:endParaRPr/>
          </a:p>
          <a:p>
            <a:pPr marL="0" marR="0" lvl="0" indent="0" algn="ctr" rtl="0">
              <a:spcBef>
                <a:spcPts val="0"/>
              </a:spcBef>
              <a:spcAft>
                <a:spcPts val="0"/>
              </a:spcAft>
              <a:buNone/>
            </a:pPr>
            <a:r>
              <a:rPr lang="en-IN" sz="1400" u="sng">
                <a:solidFill>
                  <a:schemeClr val="dk1"/>
                </a:solidFill>
                <a:latin typeface="Calibri"/>
                <a:ea typeface="Calibri"/>
                <a:cs typeface="Calibri"/>
                <a:sym typeface="Calibri"/>
              </a:rPr>
              <a:t>0.5 to 0.7 MVA </a:t>
            </a:r>
            <a:endParaRPr/>
          </a:p>
        </p:txBody>
      </p:sp>
      <p:sp>
        <p:nvSpPr>
          <p:cNvPr id="30" name="Google Shape;322;p5"/>
          <p:cNvSpPr txBox="1"/>
          <p:nvPr/>
        </p:nvSpPr>
        <p:spPr>
          <a:xfrm>
            <a:off x="-23030" y="2962532"/>
            <a:ext cx="43954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OG1</a:t>
            </a:r>
            <a:endParaRPr sz="1100">
              <a:solidFill>
                <a:srgbClr val="0C0C0C"/>
              </a:solidFill>
              <a:latin typeface="Calibri"/>
              <a:ea typeface="Calibri"/>
              <a:cs typeface="Calibri"/>
              <a:sym typeface="Calibri"/>
            </a:endParaRPr>
          </a:p>
        </p:txBody>
      </p:sp>
      <p:sp>
        <p:nvSpPr>
          <p:cNvPr id="31" name="Google Shape;323;p5"/>
          <p:cNvSpPr txBox="1"/>
          <p:nvPr/>
        </p:nvSpPr>
        <p:spPr>
          <a:xfrm>
            <a:off x="429707" y="2962532"/>
            <a:ext cx="43954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OG2</a:t>
            </a:r>
            <a:endParaRPr sz="1100">
              <a:solidFill>
                <a:srgbClr val="0C0C0C"/>
              </a:solidFill>
              <a:latin typeface="Calibri"/>
              <a:ea typeface="Calibri"/>
              <a:cs typeface="Calibri"/>
              <a:sym typeface="Calibri"/>
            </a:endParaRPr>
          </a:p>
        </p:txBody>
      </p:sp>
      <p:grpSp>
        <p:nvGrpSpPr>
          <p:cNvPr id="32" name="Google Shape;324;p5"/>
          <p:cNvGrpSpPr/>
          <p:nvPr/>
        </p:nvGrpSpPr>
        <p:grpSpPr>
          <a:xfrm>
            <a:off x="3534548" y="3682926"/>
            <a:ext cx="1572878" cy="894255"/>
            <a:chOff x="10619122" y="2856179"/>
            <a:chExt cx="1572878" cy="894255"/>
          </a:xfrm>
        </p:grpSpPr>
        <p:sp>
          <p:nvSpPr>
            <p:cNvPr id="33" name="Google Shape;325;p5"/>
            <p:cNvSpPr txBox="1"/>
            <p:nvPr/>
          </p:nvSpPr>
          <p:spPr>
            <a:xfrm>
              <a:off x="11337279" y="3488824"/>
              <a:ext cx="85472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 (5hp)</a:t>
              </a:r>
              <a:endParaRPr sz="1100">
                <a:solidFill>
                  <a:srgbClr val="AB620D"/>
                </a:solidFill>
                <a:latin typeface="Calibri"/>
                <a:ea typeface="Calibri"/>
                <a:cs typeface="Calibri"/>
                <a:sym typeface="Calibri"/>
              </a:endParaRPr>
            </a:p>
          </p:txBody>
        </p:sp>
        <p:pic>
          <p:nvPicPr>
            <p:cNvPr id="34" name="Google Shape;326;p5"/>
            <p:cNvPicPr preferRelativeResize="0"/>
            <p:nvPr/>
          </p:nvPicPr>
          <p:blipFill rotWithShape="1">
            <a:blip r:embed="rId2">
              <a:alphaModFix/>
            </a:blip>
            <a:srcRect/>
            <a:stretch/>
          </p:blipFill>
          <p:spPr>
            <a:xfrm>
              <a:off x="10899669" y="3048059"/>
              <a:ext cx="342900" cy="361950"/>
            </a:xfrm>
            <a:prstGeom prst="rect">
              <a:avLst/>
            </a:prstGeom>
            <a:noFill/>
            <a:ln>
              <a:noFill/>
            </a:ln>
          </p:spPr>
        </p:pic>
        <p:cxnSp>
          <p:nvCxnSpPr>
            <p:cNvPr id="35" name="Google Shape;327;p5"/>
            <p:cNvCxnSpPr/>
            <p:nvPr/>
          </p:nvCxnSpPr>
          <p:spPr>
            <a:xfrm>
              <a:off x="11161272" y="3319187"/>
              <a:ext cx="252000" cy="0"/>
            </a:xfrm>
            <a:prstGeom prst="straightConnector1">
              <a:avLst/>
            </a:prstGeom>
            <a:noFill/>
            <a:ln w="28575" cap="flat" cmpd="sng">
              <a:solidFill>
                <a:srgbClr val="FF0000"/>
              </a:solidFill>
              <a:prstDash val="solid"/>
              <a:round/>
              <a:headEnd type="none" w="sm" len="sm"/>
              <a:tailEnd type="none" w="sm" len="sm"/>
            </a:ln>
          </p:spPr>
        </p:cxnSp>
        <p:pic>
          <p:nvPicPr>
            <p:cNvPr id="36" name="Google Shape;328;p5"/>
            <p:cNvPicPr preferRelativeResize="0"/>
            <p:nvPr/>
          </p:nvPicPr>
          <p:blipFill rotWithShape="1">
            <a:blip r:embed="rId3">
              <a:alphaModFix/>
            </a:blip>
            <a:srcRect/>
            <a:stretch/>
          </p:blipFill>
          <p:spPr>
            <a:xfrm>
              <a:off x="11410664" y="3085420"/>
              <a:ext cx="628248" cy="390525"/>
            </a:xfrm>
            <a:prstGeom prst="rect">
              <a:avLst/>
            </a:prstGeom>
            <a:noFill/>
            <a:ln>
              <a:noFill/>
            </a:ln>
          </p:spPr>
        </p:pic>
        <p:sp>
          <p:nvSpPr>
            <p:cNvPr id="37" name="Google Shape;329;p5"/>
            <p:cNvSpPr txBox="1"/>
            <p:nvPr/>
          </p:nvSpPr>
          <p:spPr>
            <a:xfrm>
              <a:off x="10886790" y="2856179"/>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M1</a:t>
              </a:r>
              <a:endParaRPr sz="1100">
                <a:solidFill>
                  <a:srgbClr val="FF0000"/>
                </a:solidFill>
                <a:latin typeface="Calibri"/>
                <a:ea typeface="Calibri"/>
                <a:cs typeface="Calibri"/>
                <a:sym typeface="Calibri"/>
              </a:endParaRPr>
            </a:p>
          </p:txBody>
        </p:sp>
        <p:cxnSp>
          <p:nvCxnSpPr>
            <p:cNvPr id="38" name="Google Shape;330;p5"/>
            <p:cNvCxnSpPr/>
            <p:nvPr/>
          </p:nvCxnSpPr>
          <p:spPr>
            <a:xfrm>
              <a:off x="10619122" y="3332198"/>
              <a:ext cx="324000" cy="0"/>
            </a:xfrm>
            <a:prstGeom prst="straightConnector1">
              <a:avLst/>
            </a:prstGeom>
            <a:noFill/>
            <a:ln w="28575" cap="flat" cmpd="sng">
              <a:solidFill>
                <a:srgbClr val="FF0000"/>
              </a:solidFill>
              <a:prstDash val="solid"/>
              <a:round/>
              <a:headEnd type="none" w="sm" len="sm"/>
              <a:tailEnd type="none" w="sm" len="sm"/>
            </a:ln>
          </p:spPr>
        </p:cxnSp>
      </p:grpSp>
      <p:grpSp>
        <p:nvGrpSpPr>
          <p:cNvPr id="39" name="Google Shape;331;p5"/>
          <p:cNvGrpSpPr/>
          <p:nvPr/>
        </p:nvGrpSpPr>
        <p:grpSpPr>
          <a:xfrm>
            <a:off x="3534548" y="4442331"/>
            <a:ext cx="1680280" cy="894255"/>
            <a:chOff x="10619122" y="2856179"/>
            <a:chExt cx="1680280" cy="894255"/>
          </a:xfrm>
        </p:grpSpPr>
        <p:sp>
          <p:nvSpPr>
            <p:cNvPr id="40" name="Google Shape;332;p5"/>
            <p:cNvSpPr txBox="1"/>
            <p:nvPr/>
          </p:nvSpPr>
          <p:spPr>
            <a:xfrm>
              <a:off x="11337279" y="3488824"/>
              <a:ext cx="96212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 (7.5hp)</a:t>
              </a:r>
              <a:endParaRPr sz="1100">
                <a:solidFill>
                  <a:srgbClr val="AB620D"/>
                </a:solidFill>
                <a:latin typeface="Calibri"/>
                <a:ea typeface="Calibri"/>
                <a:cs typeface="Calibri"/>
                <a:sym typeface="Calibri"/>
              </a:endParaRPr>
            </a:p>
          </p:txBody>
        </p:sp>
        <p:pic>
          <p:nvPicPr>
            <p:cNvPr id="41" name="Google Shape;333;p5"/>
            <p:cNvPicPr preferRelativeResize="0"/>
            <p:nvPr/>
          </p:nvPicPr>
          <p:blipFill rotWithShape="1">
            <a:blip r:embed="rId2">
              <a:alphaModFix/>
            </a:blip>
            <a:srcRect/>
            <a:stretch/>
          </p:blipFill>
          <p:spPr>
            <a:xfrm>
              <a:off x="10899669" y="3048059"/>
              <a:ext cx="342900" cy="361950"/>
            </a:xfrm>
            <a:prstGeom prst="rect">
              <a:avLst/>
            </a:prstGeom>
            <a:noFill/>
            <a:ln>
              <a:noFill/>
            </a:ln>
          </p:spPr>
        </p:pic>
        <p:cxnSp>
          <p:nvCxnSpPr>
            <p:cNvPr id="42" name="Google Shape;334;p5"/>
            <p:cNvCxnSpPr/>
            <p:nvPr/>
          </p:nvCxnSpPr>
          <p:spPr>
            <a:xfrm>
              <a:off x="11161272" y="3319187"/>
              <a:ext cx="252000" cy="0"/>
            </a:xfrm>
            <a:prstGeom prst="straightConnector1">
              <a:avLst/>
            </a:prstGeom>
            <a:noFill/>
            <a:ln w="28575" cap="flat" cmpd="sng">
              <a:solidFill>
                <a:srgbClr val="FF0000"/>
              </a:solidFill>
              <a:prstDash val="solid"/>
              <a:round/>
              <a:headEnd type="none" w="sm" len="sm"/>
              <a:tailEnd type="none" w="sm" len="sm"/>
            </a:ln>
          </p:spPr>
        </p:cxnSp>
        <p:pic>
          <p:nvPicPr>
            <p:cNvPr id="43" name="Google Shape;335;p5"/>
            <p:cNvPicPr preferRelativeResize="0"/>
            <p:nvPr/>
          </p:nvPicPr>
          <p:blipFill rotWithShape="1">
            <a:blip r:embed="rId3">
              <a:alphaModFix/>
            </a:blip>
            <a:srcRect/>
            <a:stretch/>
          </p:blipFill>
          <p:spPr>
            <a:xfrm>
              <a:off x="11410664" y="3085420"/>
              <a:ext cx="628248" cy="390525"/>
            </a:xfrm>
            <a:prstGeom prst="rect">
              <a:avLst/>
            </a:prstGeom>
            <a:noFill/>
            <a:ln>
              <a:noFill/>
            </a:ln>
          </p:spPr>
        </p:pic>
        <p:sp>
          <p:nvSpPr>
            <p:cNvPr id="44" name="Google Shape;336;p5"/>
            <p:cNvSpPr txBox="1"/>
            <p:nvPr/>
          </p:nvSpPr>
          <p:spPr>
            <a:xfrm>
              <a:off x="10886790" y="2856179"/>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M2</a:t>
              </a:r>
              <a:endParaRPr sz="1100">
                <a:solidFill>
                  <a:srgbClr val="FF0000"/>
                </a:solidFill>
                <a:latin typeface="Calibri"/>
                <a:ea typeface="Calibri"/>
                <a:cs typeface="Calibri"/>
                <a:sym typeface="Calibri"/>
              </a:endParaRPr>
            </a:p>
          </p:txBody>
        </p:sp>
        <p:cxnSp>
          <p:nvCxnSpPr>
            <p:cNvPr id="45" name="Google Shape;337;p5"/>
            <p:cNvCxnSpPr/>
            <p:nvPr/>
          </p:nvCxnSpPr>
          <p:spPr>
            <a:xfrm>
              <a:off x="10619122" y="3332198"/>
              <a:ext cx="324000" cy="0"/>
            </a:xfrm>
            <a:prstGeom prst="straightConnector1">
              <a:avLst/>
            </a:prstGeom>
            <a:noFill/>
            <a:ln w="28575" cap="flat" cmpd="sng">
              <a:solidFill>
                <a:srgbClr val="FF0000"/>
              </a:solidFill>
              <a:prstDash val="solid"/>
              <a:round/>
              <a:headEnd type="none" w="sm" len="sm"/>
              <a:tailEnd type="none" w="sm" len="sm"/>
            </a:ln>
          </p:spPr>
        </p:cxnSp>
      </p:grpSp>
      <p:grpSp>
        <p:nvGrpSpPr>
          <p:cNvPr id="46" name="Google Shape;338;p5"/>
          <p:cNvGrpSpPr/>
          <p:nvPr/>
        </p:nvGrpSpPr>
        <p:grpSpPr>
          <a:xfrm>
            <a:off x="3534548" y="5178514"/>
            <a:ext cx="1645014" cy="894255"/>
            <a:chOff x="10619122" y="2856179"/>
            <a:chExt cx="1645014" cy="894255"/>
          </a:xfrm>
        </p:grpSpPr>
        <p:sp>
          <p:nvSpPr>
            <p:cNvPr id="47" name="Google Shape;339;p5"/>
            <p:cNvSpPr txBox="1"/>
            <p:nvPr/>
          </p:nvSpPr>
          <p:spPr>
            <a:xfrm>
              <a:off x="11337279" y="3488824"/>
              <a:ext cx="92685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 (10hp)</a:t>
              </a:r>
              <a:endParaRPr sz="1100">
                <a:solidFill>
                  <a:srgbClr val="AB620D"/>
                </a:solidFill>
                <a:latin typeface="Calibri"/>
                <a:ea typeface="Calibri"/>
                <a:cs typeface="Calibri"/>
                <a:sym typeface="Calibri"/>
              </a:endParaRPr>
            </a:p>
          </p:txBody>
        </p:sp>
        <p:pic>
          <p:nvPicPr>
            <p:cNvPr id="48" name="Google Shape;340;p5"/>
            <p:cNvPicPr preferRelativeResize="0"/>
            <p:nvPr/>
          </p:nvPicPr>
          <p:blipFill rotWithShape="1">
            <a:blip r:embed="rId2">
              <a:alphaModFix/>
            </a:blip>
            <a:srcRect/>
            <a:stretch/>
          </p:blipFill>
          <p:spPr>
            <a:xfrm>
              <a:off x="10899669" y="3048059"/>
              <a:ext cx="342900" cy="361950"/>
            </a:xfrm>
            <a:prstGeom prst="rect">
              <a:avLst/>
            </a:prstGeom>
            <a:noFill/>
            <a:ln>
              <a:noFill/>
            </a:ln>
          </p:spPr>
        </p:pic>
        <p:cxnSp>
          <p:nvCxnSpPr>
            <p:cNvPr id="49" name="Google Shape;341;p5"/>
            <p:cNvCxnSpPr/>
            <p:nvPr/>
          </p:nvCxnSpPr>
          <p:spPr>
            <a:xfrm>
              <a:off x="11161272" y="3319187"/>
              <a:ext cx="252000" cy="0"/>
            </a:xfrm>
            <a:prstGeom prst="straightConnector1">
              <a:avLst/>
            </a:prstGeom>
            <a:noFill/>
            <a:ln w="28575" cap="flat" cmpd="sng">
              <a:solidFill>
                <a:srgbClr val="FF0000"/>
              </a:solidFill>
              <a:prstDash val="solid"/>
              <a:round/>
              <a:headEnd type="none" w="sm" len="sm"/>
              <a:tailEnd type="none" w="sm" len="sm"/>
            </a:ln>
          </p:spPr>
        </p:cxnSp>
        <p:pic>
          <p:nvPicPr>
            <p:cNvPr id="50" name="Google Shape;342;p5"/>
            <p:cNvPicPr preferRelativeResize="0"/>
            <p:nvPr/>
          </p:nvPicPr>
          <p:blipFill rotWithShape="1">
            <a:blip r:embed="rId3">
              <a:alphaModFix/>
            </a:blip>
            <a:srcRect/>
            <a:stretch/>
          </p:blipFill>
          <p:spPr>
            <a:xfrm>
              <a:off x="11410664" y="3085420"/>
              <a:ext cx="628248" cy="390525"/>
            </a:xfrm>
            <a:prstGeom prst="rect">
              <a:avLst/>
            </a:prstGeom>
            <a:noFill/>
            <a:ln>
              <a:noFill/>
            </a:ln>
          </p:spPr>
        </p:pic>
        <p:sp>
          <p:nvSpPr>
            <p:cNvPr id="51" name="Google Shape;343;p5"/>
            <p:cNvSpPr txBox="1"/>
            <p:nvPr/>
          </p:nvSpPr>
          <p:spPr>
            <a:xfrm>
              <a:off x="10886790" y="2856179"/>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M3</a:t>
              </a:r>
              <a:endParaRPr sz="1100">
                <a:solidFill>
                  <a:srgbClr val="FF0000"/>
                </a:solidFill>
                <a:latin typeface="Calibri"/>
                <a:ea typeface="Calibri"/>
                <a:cs typeface="Calibri"/>
                <a:sym typeface="Calibri"/>
              </a:endParaRPr>
            </a:p>
          </p:txBody>
        </p:sp>
        <p:cxnSp>
          <p:nvCxnSpPr>
            <p:cNvPr id="52" name="Google Shape;344;p5"/>
            <p:cNvCxnSpPr/>
            <p:nvPr/>
          </p:nvCxnSpPr>
          <p:spPr>
            <a:xfrm>
              <a:off x="10619122" y="3332198"/>
              <a:ext cx="324000" cy="0"/>
            </a:xfrm>
            <a:prstGeom prst="straightConnector1">
              <a:avLst/>
            </a:prstGeom>
            <a:noFill/>
            <a:ln w="28575" cap="flat" cmpd="sng">
              <a:solidFill>
                <a:srgbClr val="FF0000"/>
              </a:solidFill>
              <a:prstDash val="solid"/>
              <a:round/>
              <a:headEnd type="none" w="sm" len="sm"/>
              <a:tailEnd type="none" w="sm" len="sm"/>
            </a:ln>
          </p:spPr>
        </p:cxnSp>
      </p:grpSp>
      <p:grpSp>
        <p:nvGrpSpPr>
          <p:cNvPr id="53" name="Google Shape;345;p5"/>
          <p:cNvGrpSpPr/>
          <p:nvPr/>
        </p:nvGrpSpPr>
        <p:grpSpPr>
          <a:xfrm>
            <a:off x="3249229" y="2223153"/>
            <a:ext cx="685800" cy="3488579"/>
            <a:chOff x="10333803" y="1348782"/>
            <a:chExt cx="685800" cy="4114036"/>
          </a:xfrm>
        </p:grpSpPr>
        <p:pic>
          <p:nvPicPr>
            <p:cNvPr id="54" name="Google Shape;346;p5"/>
            <p:cNvPicPr preferRelativeResize="0"/>
            <p:nvPr/>
          </p:nvPicPr>
          <p:blipFill rotWithShape="1">
            <a:blip r:embed="rId4">
              <a:alphaModFix/>
            </a:blip>
            <a:srcRect/>
            <a:stretch/>
          </p:blipFill>
          <p:spPr>
            <a:xfrm>
              <a:off x="10333803" y="1861882"/>
              <a:ext cx="685800" cy="828675"/>
            </a:xfrm>
            <a:prstGeom prst="rect">
              <a:avLst/>
            </a:prstGeom>
            <a:noFill/>
            <a:ln>
              <a:noFill/>
            </a:ln>
          </p:spPr>
        </p:pic>
        <p:cxnSp>
          <p:nvCxnSpPr>
            <p:cNvPr id="55" name="Google Shape;347;p5"/>
            <p:cNvCxnSpPr/>
            <p:nvPr/>
          </p:nvCxnSpPr>
          <p:spPr>
            <a:xfrm rot="10800000">
              <a:off x="10619122" y="2654818"/>
              <a:ext cx="0" cy="2808000"/>
            </a:xfrm>
            <a:prstGeom prst="straightConnector1">
              <a:avLst/>
            </a:prstGeom>
            <a:noFill/>
            <a:ln w="28575" cap="flat" cmpd="sng">
              <a:solidFill>
                <a:srgbClr val="FF0000"/>
              </a:solidFill>
              <a:prstDash val="solid"/>
              <a:round/>
              <a:headEnd type="none" w="sm" len="sm"/>
              <a:tailEnd type="none" w="sm" len="sm"/>
            </a:ln>
          </p:spPr>
        </p:cxnSp>
        <p:sp>
          <p:nvSpPr>
            <p:cNvPr id="56" name="Google Shape;348;p5"/>
            <p:cNvSpPr/>
            <p:nvPr/>
          </p:nvSpPr>
          <p:spPr>
            <a:xfrm>
              <a:off x="10483520" y="1348782"/>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grpSp>
      <p:sp>
        <p:nvSpPr>
          <p:cNvPr id="57" name="Google Shape;349;p5"/>
          <p:cNvSpPr txBox="1"/>
          <p:nvPr/>
        </p:nvSpPr>
        <p:spPr>
          <a:xfrm>
            <a:off x="2896203" y="2744270"/>
            <a:ext cx="48282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11KV</a:t>
            </a:r>
            <a:endParaRPr sz="1100">
              <a:solidFill>
                <a:srgbClr val="FF0000"/>
              </a:solidFill>
              <a:latin typeface="Calibri"/>
              <a:ea typeface="Calibri"/>
              <a:cs typeface="Calibri"/>
              <a:sym typeface="Calibri"/>
            </a:endParaRPr>
          </a:p>
        </p:txBody>
      </p:sp>
      <p:sp>
        <p:nvSpPr>
          <p:cNvPr id="58" name="Google Shape;350;p5"/>
          <p:cNvSpPr txBox="1"/>
          <p:nvPr/>
        </p:nvSpPr>
        <p:spPr>
          <a:xfrm>
            <a:off x="3613899" y="2494412"/>
            <a:ext cx="56457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63KVA</a:t>
            </a:r>
            <a:endParaRPr sz="1100">
              <a:solidFill>
                <a:srgbClr val="0C0C0C"/>
              </a:solidFill>
              <a:latin typeface="Calibri"/>
              <a:ea typeface="Calibri"/>
              <a:cs typeface="Calibri"/>
              <a:sym typeface="Calibri"/>
            </a:endParaRPr>
          </a:p>
        </p:txBody>
      </p:sp>
      <p:cxnSp>
        <p:nvCxnSpPr>
          <p:cNvPr id="59" name="Google Shape;351;p5"/>
          <p:cNvCxnSpPr/>
          <p:nvPr/>
        </p:nvCxnSpPr>
        <p:spPr>
          <a:xfrm rot="10800000">
            <a:off x="3529308" y="2372100"/>
            <a:ext cx="0" cy="468000"/>
          </a:xfrm>
          <a:prstGeom prst="straightConnector1">
            <a:avLst/>
          </a:prstGeom>
          <a:noFill/>
          <a:ln w="28575" cap="flat" cmpd="sng">
            <a:solidFill>
              <a:srgbClr val="FF0000"/>
            </a:solidFill>
            <a:prstDash val="solid"/>
            <a:round/>
            <a:headEnd type="none" w="sm" len="sm"/>
            <a:tailEnd type="none" w="sm" len="sm"/>
          </a:ln>
        </p:spPr>
      </p:cxnSp>
      <p:cxnSp>
        <p:nvCxnSpPr>
          <p:cNvPr id="60" name="Google Shape;352;p5"/>
          <p:cNvCxnSpPr/>
          <p:nvPr/>
        </p:nvCxnSpPr>
        <p:spPr>
          <a:xfrm rot="10800000">
            <a:off x="3464387" y="2374452"/>
            <a:ext cx="0" cy="468000"/>
          </a:xfrm>
          <a:prstGeom prst="straightConnector1">
            <a:avLst/>
          </a:prstGeom>
          <a:noFill/>
          <a:ln w="28575" cap="flat" cmpd="sng">
            <a:solidFill>
              <a:srgbClr val="FF0000"/>
            </a:solidFill>
            <a:prstDash val="solid"/>
            <a:round/>
            <a:headEnd type="none" w="sm" len="sm"/>
            <a:tailEnd type="none" w="sm" len="sm"/>
          </a:ln>
        </p:spPr>
      </p:cxnSp>
      <p:sp>
        <p:nvSpPr>
          <p:cNvPr id="61" name="Google Shape;353;p5"/>
          <p:cNvSpPr txBox="1"/>
          <p:nvPr/>
        </p:nvSpPr>
        <p:spPr>
          <a:xfrm>
            <a:off x="2784498" y="3207922"/>
            <a:ext cx="68961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433V</a:t>
            </a:r>
            <a:endParaRPr/>
          </a:p>
          <a:p>
            <a:pPr marL="0" marR="0" lvl="0" indent="0" algn="l" rtl="0">
              <a:spcBef>
                <a:spcPts val="0"/>
              </a:spcBef>
              <a:spcAft>
                <a:spcPts val="0"/>
              </a:spcAft>
              <a:buNone/>
            </a:pPr>
            <a:r>
              <a:rPr lang="en-IN" sz="1100">
                <a:solidFill>
                  <a:srgbClr val="FF0000"/>
                </a:solidFill>
                <a:latin typeface="Calibri"/>
                <a:ea typeface="Calibri"/>
                <a:cs typeface="Calibri"/>
                <a:sym typeface="Calibri"/>
              </a:rPr>
              <a:t>Ag. LVDS</a:t>
            </a:r>
            <a:endParaRPr sz="1100">
              <a:solidFill>
                <a:srgbClr val="FF0000"/>
              </a:solidFill>
              <a:latin typeface="Calibri"/>
              <a:ea typeface="Calibri"/>
              <a:cs typeface="Calibri"/>
              <a:sym typeface="Calibri"/>
            </a:endParaRPr>
          </a:p>
        </p:txBody>
      </p:sp>
      <p:sp>
        <p:nvSpPr>
          <p:cNvPr id="62" name="Google Shape;354;p5"/>
          <p:cNvSpPr/>
          <p:nvPr/>
        </p:nvSpPr>
        <p:spPr>
          <a:xfrm>
            <a:off x="2991857" y="2342485"/>
            <a:ext cx="419054" cy="427622"/>
          </a:xfrm>
          <a:prstGeom prst="ellipse">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63" name="Google Shape;355;p5"/>
          <p:cNvSpPr txBox="1"/>
          <p:nvPr/>
        </p:nvSpPr>
        <p:spPr>
          <a:xfrm>
            <a:off x="133384" y="24429"/>
            <a:ext cx="13685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a:solidFill>
                  <a:srgbClr val="FF0000"/>
                </a:solidFill>
                <a:latin typeface="Calibri"/>
                <a:ea typeface="Calibri"/>
                <a:cs typeface="Calibri"/>
                <a:sym typeface="Calibri"/>
              </a:rPr>
              <a:t>Sub Station</a:t>
            </a:r>
            <a:endParaRPr/>
          </a:p>
          <a:p>
            <a:pPr marL="0" marR="0" lvl="0" indent="0" algn="l" rtl="0">
              <a:spcBef>
                <a:spcPts val="0"/>
              </a:spcBef>
              <a:spcAft>
                <a:spcPts val="0"/>
              </a:spcAft>
              <a:buNone/>
            </a:pPr>
            <a:r>
              <a:rPr lang="en-IN" sz="2000">
                <a:solidFill>
                  <a:srgbClr val="FF0000"/>
                </a:solidFill>
                <a:latin typeface="Calibri"/>
                <a:ea typeface="Calibri"/>
                <a:cs typeface="Calibri"/>
                <a:sym typeface="Calibri"/>
              </a:rPr>
              <a:t>11KV Bus </a:t>
            </a:r>
            <a:endParaRPr sz="2000">
              <a:solidFill>
                <a:srgbClr val="FF0000"/>
              </a:solidFill>
              <a:latin typeface="Calibri"/>
              <a:ea typeface="Calibri"/>
              <a:cs typeface="Calibri"/>
              <a:sym typeface="Calibri"/>
            </a:endParaRPr>
          </a:p>
        </p:txBody>
      </p:sp>
      <p:grpSp>
        <p:nvGrpSpPr>
          <p:cNvPr id="64" name="Google Shape;356;p5"/>
          <p:cNvGrpSpPr/>
          <p:nvPr/>
        </p:nvGrpSpPr>
        <p:grpSpPr>
          <a:xfrm>
            <a:off x="9039836" y="3692500"/>
            <a:ext cx="1572878" cy="894255"/>
            <a:chOff x="10619122" y="2856179"/>
            <a:chExt cx="1572878" cy="894255"/>
          </a:xfrm>
        </p:grpSpPr>
        <p:sp>
          <p:nvSpPr>
            <p:cNvPr id="65" name="Google Shape;357;p5"/>
            <p:cNvSpPr txBox="1"/>
            <p:nvPr/>
          </p:nvSpPr>
          <p:spPr>
            <a:xfrm>
              <a:off x="11337279" y="3488824"/>
              <a:ext cx="85472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 (5hp)</a:t>
              </a:r>
              <a:endParaRPr sz="1100">
                <a:solidFill>
                  <a:srgbClr val="AB620D"/>
                </a:solidFill>
                <a:latin typeface="Calibri"/>
                <a:ea typeface="Calibri"/>
                <a:cs typeface="Calibri"/>
                <a:sym typeface="Calibri"/>
              </a:endParaRPr>
            </a:p>
          </p:txBody>
        </p:sp>
        <p:pic>
          <p:nvPicPr>
            <p:cNvPr id="66" name="Google Shape;358;p5"/>
            <p:cNvPicPr preferRelativeResize="0"/>
            <p:nvPr/>
          </p:nvPicPr>
          <p:blipFill rotWithShape="1">
            <a:blip r:embed="rId2">
              <a:alphaModFix/>
            </a:blip>
            <a:srcRect/>
            <a:stretch/>
          </p:blipFill>
          <p:spPr>
            <a:xfrm>
              <a:off x="10899669" y="3048059"/>
              <a:ext cx="342900" cy="361950"/>
            </a:xfrm>
            <a:prstGeom prst="rect">
              <a:avLst/>
            </a:prstGeom>
            <a:noFill/>
            <a:ln>
              <a:noFill/>
            </a:ln>
          </p:spPr>
        </p:pic>
        <p:cxnSp>
          <p:nvCxnSpPr>
            <p:cNvPr id="67" name="Google Shape;359;p5"/>
            <p:cNvCxnSpPr/>
            <p:nvPr/>
          </p:nvCxnSpPr>
          <p:spPr>
            <a:xfrm>
              <a:off x="11161272" y="3319187"/>
              <a:ext cx="252000" cy="0"/>
            </a:xfrm>
            <a:prstGeom prst="straightConnector1">
              <a:avLst/>
            </a:prstGeom>
            <a:noFill/>
            <a:ln w="28575" cap="flat" cmpd="sng">
              <a:solidFill>
                <a:srgbClr val="FF0000"/>
              </a:solidFill>
              <a:prstDash val="solid"/>
              <a:round/>
              <a:headEnd type="none" w="sm" len="sm"/>
              <a:tailEnd type="none" w="sm" len="sm"/>
            </a:ln>
          </p:spPr>
        </p:cxnSp>
        <p:pic>
          <p:nvPicPr>
            <p:cNvPr id="68" name="Google Shape;360;p5"/>
            <p:cNvPicPr preferRelativeResize="0"/>
            <p:nvPr/>
          </p:nvPicPr>
          <p:blipFill rotWithShape="1">
            <a:blip r:embed="rId3">
              <a:alphaModFix/>
            </a:blip>
            <a:srcRect/>
            <a:stretch/>
          </p:blipFill>
          <p:spPr>
            <a:xfrm>
              <a:off x="11410664" y="3085420"/>
              <a:ext cx="628248" cy="390525"/>
            </a:xfrm>
            <a:prstGeom prst="rect">
              <a:avLst/>
            </a:prstGeom>
            <a:noFill/>
            <a:ln>
              <a:noFill/>
            </a:ln>
          </p:spPr>
        </p:pic>
        <p:sp>
          <p:nvSpPr>
            <p:cNvPr id="69" name="Google Shape;361;p5"/>
            <p:cNvSpPr txBox="1"/>
            <p:nvPr/>
          </p:nvSpPr>
          <p:spPr>
            <a:xfrm>
              <a:off x="10886790" y="2856179"/>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M1</a:t>
              </a:r>
              <a:endParaRPr sz="1100">
                <a:solidFill>
                  <a:srgbClr val="FF0000"/>
                </a:solidFill>
                <a:latin typeface="Calibri"/>
                <a:ea typeface="Calibri"/>
                <a:cs typeface="Calibri"/>
                <a:sym typeface="Calibri"/>
              </a:endParaRPr>
            </a:p>
          </p:txBody>
        </p:sp>
        <p:cxnSp>
          <p:nvCxnSpPr>
            <p:cNvPr id="70" name="Google Shape;362;p5"/>
            <p:cNvCxnSpPr/>
            <p:nvPr/>
          </p:nvCxnSpPr>
          <p:spPr>
            <a:xfrm>
              <a:off x="10619122" y="3332198"/>
              <a:ext cx="324000" cy="0"/>
            </a:xfrm>
            <a:prstGeom prst="straightConnector1">
              <a:avLst/>
            </a:prstGeom>
            <a:noFill/>
            <a:ln w="28575" cap="flat" cmpd="sng">
              <a:solidFill>
                <a:srgbClr val="FF0000"/>
              </a:solidFill>
              <a:prstDash val="solid"/>
              <a:round/>
              <a:headEnd type="none" w="sm" len="sm"/>
              <a:tailEnd type="none" w="sm" len="sm"/>
            </a:ln>
          </p:spPr>
        </p:cxnSp>
      </p:grpSp>
      <p:grpSp>
        <p:nvGrpSpPr>
          <p:cNvPr id="71" name="Google Shape;363;p5"/>
          <p:cNvGrpSpPr/>
          <p:nvPr/>
        </p:nvGrpSpPr>
        <p:grpSpPr>
          <a:xfrm>
            <a:off x="9039836" y="4451905"/>
            <a:ext cx="1680280" cy="894255"/>
            <a:chOff x="10619122" y="2856179"/>
            <a:chExt cx="1680280" cy="894255"/>
          </a:xfrm>
        </p:grpSpPr>
        <p:sp>
          <p:nvSpPr>
            <p:cNvPr id="72" name="Google Shape;364;p5"/>
            <p:cNvSpPr txBox="1"/>
            <p:nvPr/>
          </p:nvSpPr>
          <p:spPr>
            <a:xfrm>
              <a:off x="11337279" y="3488824"/>
              <a:ext cx="96212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 (7.5hp)</a:t>
              </a:r>
              <a:endParaRPr sz="1100">
                <a:solidFill>
                  <a:srgbClr val="AB620D"/>
                </a:solidFill>
                <a:latin typeface="Calibri"/>
                <a:ea typeface="Calibri"/>
                <a:cs typeface="Calibri"/>
                <a:sym typeface="Calibri"/>
              </a:endParaRPr>
            </a:p>
          </p:txBody>
        </p:sp>
        <p:pic>
          <p:nvPicPr>
            <p:cNvPr id="73" name="Google Shape;365;p5"/>
            <p:cNvPicPr preferRelativeResize="0"/>
            <p:nvPr/>
          </p:nvPicPr>
          <p:blipFill rotWithShape="1">
            <a:blip r:embed="rId2">
              <a:alphaModFix/>
            </a:blip>
            <a:srcRect/>
            <a:stretch/>
          </p:blipFill>
          <p:spPr>
            <a:xfrm>
              <a:off x="10899669" y="3048059"/>
              <a:ext cx="342900" cy="361950"/>
            </a:xfrm>
            <a:prstGeom prst="rect">
              <a:avLst/>
            </a:prstGeom>
            <a:noFill/>
            <a:ln>
              <a:noFill/>
            </a:ln>
          </p:spPr>
        </p:pic>
        <p:cxnSp>
          <p:nvCxnSpPr>
            <p:cNvPr id="74" name="Google Shape;366;p5"/>
            <p:cNvCxnSpPr/>
            <p:nvPr/>
          </p:nvCxnSpPr>
          <p:spPr>
            <a:xfrm>
              <a:off x="11161272" y="3319187"/>
              <a:ext cx="252000" cy="0"/>
            </a:xfrm>
            <a:prstGeom prst="straightConnector1">
              <a:avLst/>
            </a:prstGeom>
            <a:noFill/>
            <a:ln w="28575" cap="flat" cmpd="sng">
              <a:solidFill>
                <a:srgbClr val="FF0000"/>
              </a:solidFill>
              <a:prstDash val="solid"/>
              <a:round/>
              <a:headEnd type="none" w="sm" len="sm"/>
              <a:tailEnd type="none" w="sm" len="sm"/>
            </a:ln>
          </p:spPr>
        </p:cxnSp>
        <p:pic>
          <p:nvPicPr>
            <p:cNvPr id="75" name="Google Shape;367;p5"/>
            <p:cNvPicPr preferRelativeResize="0"/>
            <p:nvPr/>
          </p:nvPicPr>
          <p:blipFill rotWithShape="1">
            <a:blip r:embed="rId3">
              <a:alphaModFix/>
            </a:blip>
            <a:srcRect/>
            <a:stretch/>
          </p:blipFill>
          <p:spPr>
            <a:xfrm>
              <a:off x="11410664" y="3085420"/>
              <a:ext cx="628248" cy="390525"/>
            </a:xfrm>
            <a:prstGeom prst="rect">
              <a:avLst/>
            </a:prstGeom>
            <a:noFill/>
            <a:ln>
              <a:noFill/>
            </a:ln>
          </p:spPr>
        </p:pic>
        <p:sp>
          <p:nvSpPr>
            <p:cNvPr id="76" name="Google Shape;368;p5"/>
            <p:cNvSpPr txBox="1"/>
            <p:nvPr/>
          </p:nvSpPr>
          <p:spPr>
            <a:xfrm>
              <a:off x="10886790" y="2856179"/>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M2</a:t>
              </a:r>
              <a:endParaRPr sz="1100">
                <a:solidFill>
                  <a:srgbClr val="FF0000"/>
                </a:solidFill>
                <a:latin typeface="Calibri"/>
                <a:ea typeface="Calibri"/>
                <a:cs typeface="Calibri"/>
                <a:sym typeface="Calibri"/>
              </a:endParaRPr>
            </a:p>
          </p:txBody>
        </p:sp>
        <p:cxnSp>
          <p:nvCxnSpPr>
            <p:cNvPr id="77" name="Google Shape;369;p5"/>
            <p:cNvCxnSpPr/>
            <p:nvPr/>
          </p:nvCxnSpPr>
          <p:spPr>
            <a:xfrm>
              <a:off x="10619122" y="3332198"/>
              <a:ext cx="324000" cy="0"/>
            </a:xfrm>
            <a:prstGeom prst="straightConnector1">
              <a:avLst/>
            </a:prstGeom>
            <a:noFill/>
            <a:ln w="28575" cap="flat" cmpd="sng">
              <a:solidFill>
                <a:srgbClr val="FF0000"/>
              </a:solidFill>
              <a:prstDash val="solid"/>
              <a:round/>
              <a:headEnd type="none" w="sm" len="sm"/>
              <a:tailEnd type="none" w="sm" len="sm"/>
            </a:ln>
          </p:spPr>
        </p:cxnSp>
      </p:grpSp>
      <p:grpSp>
        <p:nvGrpSpPr>
          <p:cNvPr id="78" name="Google Shape;370;p5"/>
          <p:cNvGrpSpPr/>
          <p:nvPr/>
        </p:nvGrpSpPr>
        <p:grpSpPr>
          <a:xfrm>
            <a:off x="9039836" y="5188088"/>
            <a:ext cx="1645014" cy="894255"/>
            <a:chOff x="10619122" y="2856179"/>
            <a:chExt cx="1645014" cy="894255"/>
          </a:xfrm>
        </p:grpSpPr>
        <p:sp>
          <p:nvSpPr>
            <p:cNvPr id="79" name="Google Shape;371;p5"/>
            <p:cNvSpPr txBox="1"/>
            <p:nvPr/>
          </p:nvSpPr>
          <p:spPr>
            <a:xfrm>
              <a:off x="11337279" y="3488824"/>
              <a:ext cx="92685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 (10hp)</a:t>
              </a:r>
              <a:endParaRPr sz="1100">
                <a:solidFill>
                  <a:srgbClr val="AB620D"/>
                </a:solidFill>
                <a:latin typeface="Calibri"/>
                <a:ea typeface="Calibri"/>
                <a:cs typeface="Calibri"/>
                <a:sym typeface="Calibri"/>
              </a:endParaRPr>
            </a:p>
          </p:txBody>
        </p:sp>
        <p:pic>
          <p:nvPicPr>
            <p:cNvPr id="80" name="Google Shape;372;p5"/>
            <p:cNvPicPr preferRelativeResize="0"/>
            <p:nvPr/>
          </p:nvPicPr>
          <p:blipFill rotWithShape="1">
            <a:blip r:embed="rId2">
              <a:alphaModFix/>
            </a:blip>
            <a:srcRect/>
            <a:stretch/>
          </p:blipFill>
          <p:spPr>
            <a:xfrm>
              <a:off x="10899669" y="3048059"/>
              <a:ext cx="342900" cy="361950"/>
            </a:xfrm>
            <a:prstGeom prst="rect">
              <a:avLst/>
            </a:prstGeom>
            <a:noFill/>
            <a:ln>
              <a:noFill/>
            </a:ln>
          </p:spPr>
        </p:pic>
        <p:cxnSp>
          <p:nvCxnSpPr>
            <p:cNvPr id="81" name="Google Shape;373;p5"/>
            <p:cNvCxnSpPr/>
            <p:nvPr/>
          </p:nvCxnSpPr>
          <p:spPr>
            <a:xfrm>
              <a:off x="11161272" y="3319187"/>
              <a:ext cx="252000" cy="0"/>
            </a:xfrm>
            <a:prstGeom prst="straightConnector1">
              <a:avLst/>
            </a:prstGeom>
            <a:noFill/>
            <a:ln w="28575" cap="flat" cmpd="sng">
              <a:solidFill>
                <a:srgbClr val="FF0000"/>
              </a:solidFill>
              <a:prstDash val="solid"/>
              <a:round/>
              <a:headEnd type="none" w="sm" len="sm"/>
              <a:tailEnd type="none" w="sm" len="sm"/>
            </a:ln>
          </p:spPr>
        </p:cxnSp>
        <p:pic>
          <p:nvPicPr>
            <p:cNvPr id="82" name="Google Shape;374;p5"/>
            <p:cNvPicPr preferRelativeResize="0"/>
            <p:nvPr/>
          </p:nvPicPr>
          <p:blipFill rotWithShape="1">
            <a:blip r:embed="rId3">
              <a:alphaModFix/>
            </a:blip>
            <a:srcRect/>
            <a:stretch/>
          </p:blipFill>
          <p:spPr>
            <a:xfrm>
              <a:off x="11410664" y="3085420"/>
              <a:ext cx="628248" cy="390525"/>
            </a:xfrm>
            <a:prstGeom prst="rect">
              <a:avLst/>
            </a:prstGeom>
            <a:noFill/>
            <a:ln>
              <a:noFill/>
            </a:ln>
          </p:spPr>
        </p:pic>
        <p:sp>
          <p:nvSpPr>
            <p:cNvPr id="83" name="Google Shape;375;p5"/>
            <p:cNvSpPr txBox="1"/>
            <p:nvPr/>
          </p:nvSpPr>
          <p:spPr>
            <a:xfrm>
              <a:off x="10886790" y="2856179"/>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M3</a:t>
              </a:r>
              <a:endParaRPr sz="1100">
                <a:solidFill>
                  <a:srgbClr val="FF0000"/>
                </a:solidFill>
                <a:latin typeface="Calibri"/>
                <a:ea typeface="Calibri"/>
                <a:cs typeface="Calibri"/>
                <a:sym typeface="Calibri"/>
              </a:endParaRPr>
            </a:p>
          </p:txBody>
        </p:sp>
        <p:cxnSp>
          <p:nvCxnSpPr>
            <p:cNvPr id="84" name="Google Shape;376;p5"/>
            <p:cNvCxnSpPr/>
            <p:nvPr/>
          </p:nvCxnSpPr>
          <p:spPr>
            <a:xfrm>
              <a:off x="10619122" y="3332198"/>
              <a:ext cx="324000" cy="0"/>
            </a:xfrm>
            <a:prstGeom prst="straightConnector1">
              <a:avLst/>
            </a:prstGeom>
            <a:noFill/>
            <a:ln w="28575" cap="flat" cmpd="sng">
              <a:solidFill>
                <a:srgbClr val="FF0000"/>
              </a:solidFill>
              <a:prstDash val="solid"/>
              <a:round/>
              <a:headEnd type="none" w="sm" len="sm"/>
              <a:tailEnd type="none" w="sm" len="sm"/>
            </a:ln>
          </p:spPr>
        </p:cxnSp>
      </p:grpSp>
      <p:grpSp>
        <p:nvGrpSpPr>
          <p:cNvPr id="85" name="Google Shape;377;p5"/>
          <p:cNvGrpSpPr/>
          <p:nvPr/>
        </p:nvGrpSpPr>
        <p:grpSpPr>
          <a:xfrm>
            <a:off x="8754517" y="2698202"/>
            <a:ext cx="685800" cy="3600936"/>
            <a:chOff x="10333803" y="1861882"/>
            <a:chExt cx="685800" cy="3600936"/>
          </a:xfrm>
        </p:grpSpPr>
        <p:pic>
          <p:nvPicPr>
            <p:cNvPr id="86" name="Google Shape;378;p5"/>
            <p:cNvPicPr preferRelativeResize="0"/>
            <p:nvPr/>
          </p:nvPicPr>
          <p:blipFill rotWithShape="1">
            <a:blip r:embed="rId4">
              <a:alphaModFix/>
            </a:blip>
            <a:srcRect/>
            <a:stretch/>
          </p:blipFill>
          <p:spPr>
            <a:xfrm>
              <a:off x="10333803" y="1861882"/>
              <a:ext cx="685800" cy="828675"/>
            </a:xfrm>
            <a:prstGeom prst="rect">
              <a:avLst/>
            </a:prstGeom>
            <a:noFill/>
            <a:ln>
              <a:noFill/>
            </a:ln>
          </p:spPr>
        </p:pic>
        <p:cxnSp>
          <p:nvCxnSpPr>
            <p:cNvPr id="87" name="Google Shape;379;p5"/>
            <p:cNvCxnSpPr/>
            <p:nvPr/>
          </p:nvCxnSpPr>
          <p:spPr>
            <a:xfrm rot="10800000">
              <a:off x="10619122" y="2654818"/>
              <a:ext cx="0" cy="2808000"/>
            </a:xfrm>
            <a:prstGeom prst="straightConnector1">
              <a:avLst/>
            </a:prstGeom>
            <a:noFill/>
            <a:ln w="28575" cap="flat" cmpd="sng">
              <a:solidFill>
                <a:srgbClr val="FF0000"/>
              </a:solidFill>
              <a:prstDash val="solid"/>
              <a:round/>
              <a:headEnd type="none" w="sm" len="sm"/>
              <a:tailEnd type="none" w="sm" len="sm"/>
            </a:ln>
          </p:spPr>
        </p:cxnSp>
      </p:grpSp>
      <p:sp>
        <p:nvSpPr>
          <p:cNvPr id="88" name="Google Shape;380;p5"/>
          <p:cNvSpPr txBox="1"/>
          <p:nvPr/>
        </p:nvSpPr>
        <p:spPr>
          <a:xfrm>
            <a:off x="9119187" y="2503986"/>
            <a:ext cx="56457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63KVA</a:t>
            </a:r>
            <a:endParaRPr sz="1100">
              <a:solidFill>
                <a:srgbClr val="0C0C0C"/>
              </a:solidFill>
              <a:latin typeface="Calibri"/>
              <a:ea typeface="Calibri"/>
              <a:cs typeface="Calibri"/>
              <a:sym typeface="Calibri"/>
            </a:endParaRPr>
          </a:p>
        </p:txBody>
      </p:sp>
      <p:grpSp>
        <p:nvGrpSpPr>
          <p:cNvPr id="89" name="Google Shape;381;p5"/>
          <p:cNvGrpSpPr/>
          <p:nvPr/>
        </p:nvGrpSpPr>
        <p:grpSpPr>
          <a:xfrm>
            <a:off x="9038530" y="5820733"/>
            <a:ext cx="1572878" cy="894255"/>
            <a:chOff x="10619122" y="2856179"/>
            <a:chExt cx="1572878" cy="894255"/>
          </a:xfrm>
        </p:grpSpPr>
        <p:sp>
          <p:nvSpPr>
            <p:cNvPr id="90" name="Google Shape;382;p5"/>
            <p:cNvSpPr txBox="1"/>
            <p:nvPr/>
          </p:nvSpPr>
          <p:spPr>
            <a:xfrm>
              <a:off x="11337279" y="3488824"/>
              <a:ext cx="85472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 (3hp)</a:t>
              </a:r>
              <a:endParaRPr sz="1100">
                <a:solidFill>
                  <a:srgbClr val="AB620D"/>
                </a:solidFill>
                <a:latin typeface="Calibri"/>
                <a:ea typeface="Calibri"/>
                <a:cs typeface="Calibri"/>
                <a:sym typeface="Calibri"/>
              </a:endParaRPr>
            </a:p>
          </p:txBody>
        </p:sp>
        <p:pic>
          <p:nvPicPr>
            <p:cNvPr id="91" name="Google Shape;383;p5"/>
            <p:cNvPicPr preferRelativeResize="0"/>
            <p:nvPr/>
          </p:nvPicPr>
          <p:blipFill rotWithShape="1">
            <a:blip r:embed="rId2">
              <a:alphaModFix/>
            </a:blip>
            <a:srcRect/>
            <a:stretch/>
          </p:blipFill>
          <p:spPr>
            <a:xfrm>
              <a:off x="10899669" y="3048059"/>
              <a:ext cx="342900" cy="361950"/>
            </a:xfrm>
            <a:prstGeom prst="rect">
              <a:avLst/>
            </a:prstGeom>
            <a:noFill/>
            <a:ln>
              <a:noFill/>
            </a:ln>
          </p:spPr>
        </p:pic>
        <p:cxnSp>
          <p:nvCxnSpPr>
            <p:cNvPr id="92" name="Google Shape;384;p5"/>
            <p:cNvCxnSpPr/>
            <p:nvPr/>
          </p:nvCxnSpPr>
          <p:spPr>
            <a:xfrm>
              <a:off x="11161272" y="3319187"/>
              <a:ext cx="252000" cy="0"/>
            </a:xfrm>
            <a:prstGeom prst="straightConnector1">
              <a:avLst/>
            </a:prstGeom>
            <a:noFill/>
            <a:ln w="28575" cap="flat" cmpd="sng">
              <a:solidFill>
                <a:srgbClr val="FF0000"/>
              </a:solidFill>
              <a:prstDash val="solid"/>
              <a:round/>
              <a:headEnd type="none" w="sm" len="sm"/>
              <a:tailEnd type="none" w="sm" len="sm"/>
            </a:ln>
          </p:spPr>
        </p:cxnSp>
        <p:pic>
          <p:nvPicPr>
            <p:cNvPr id="93" name="Google Shape;385;p5"/>
            <p:cNvPicPr preferRelativeResize="0"/>
            <p:nvPr/>
          </p:nvPicPr>
          <p:blipFill rotWithShape="1">
            <a:blip r:embed="rId3">
              <a:alphaModFix/>
            </a:blip>
            <a:srcRect/>
            <a:stretch/>
          </p:blipFill>
          <p:spPr>
            <a:xfrm>
              <a:off x="11410664" y="3085420"/>
              <a:ext cx="628248" cy="390525"/>
            </a:xfrm>
            <a:prstGeom prst="rect">
              <a:avLst/>
            </a:prstGeom>
            <a:noFill/>
            <a:ln>
              <a:noFill/>
            </a:ln>
          </p:spPr>
        </p:pic>
        <p:sp>
          <p:nvSpPr>
            <p:cNvPr id="94" name="Google Shape;386;p5"/>
            <p:cNvSpPr txBox="1"/>
            <p:nvPr/>
          </p:nvSpPr>
          <p:spPr>
            <a:xfrm>
              <a:off x="10886790" y="2856179"/>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M4</a:t>
              </a:r>
              <a:endParaRPr sz="1100">
                <a:solidFill>
                  <a:srgbClr val="FF0000"/>
                </a:solidFill>
                <a:latin typeface="Calibri"/>
                <a:ea typeface="Calibri"/>
                <a:cs typeface="Calibri"/>
                <a:sym typeface="Calibri"/>
              </a:endParaRPr>
            </a:p>
          </p:txBody>
        </p:sp>
        <p:cxnSp>
          <p:nvCxnSpPr>
            <p:cNvPr id="95" name="Google Shape;387;p5"/>
            <p:cNvCxnSpPr/>
            <p:nvPr/>
          </p:nvCxnSpPr>
          <p:spPr>
            <a:xfrm>
              <a:off x="10619122" y="3332198"/>
              <a:ext cx="324000" cy="0"/>
            </a:xfrm>
            <a:prstGeom prst="straightConnector1">
              <a:avLst/>
            </a:prstGeom>
            <a:noFill/>
            <a:ln w="28575" cap="flat" cmpd="sng">
              <a:solidFill>
                <a:srgbClr val="FF0000"/>
              </a:solidFill>
              <a:prstDash val="solid"/>
              <a:round/>
              <a:headEnd type="none" w="sm" len="sm"/>
              <a:tailEnd type="none" w="sm" len="sm"/>
            </a:ln>
          </p:spPr>
        </p:cxnSp>
      </p:grpSp>
      <p:sp>
        <p:nvSpPr>
          <p:cNvPr id="96" name="Google Shape;388;p5"/>
          <p:cNvSpPr txBox="1"/>
          <p:nvPr/>
        </p:nvSpPr>
        <p:spPr>
          <a:xfrm>
            <a:off x="8303318" y="3258251"/>
            <a:ext cx="68961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433V</a:t>
            </a:r>
            <a:endParaRPr/>
          </a:p>
          <a:p>
            <a:pPr marL="0" marR="0" lvl="0" indent="0" algn="l" rtl="0">
              <a:spcBef>
                <a:spcPts val="0"/>
              </a:spcBef>
              <a:spcAft>
                <a:spcPts val="0"/>
              </a:spcAft>
              <a:buNone/>
            </a:pPr>
            <a:r>
              <a:rPr lang="en-IN" sz="1100">
                <a:solidFill>
                  <a:srgbClr val="FF0000"/>
                </a:solidFill>
                <a:latin typeface="Calibri"/>
                <a:ea typeface="Calibri"/>
                <a:cs typeface="Calibri"/>
                <a:sym typeface="Calibri"/>
              </a:rPr>
              <a:t>Ag. LVDS</a:t>
            </a:r>
            <a:endParaRPr sz="1100">
              <a:solidFill>
                <a:srgbClr val="FF0000"/>
              </a:solidFill>
              <a:latin typeface="Calibri"/>
              <a:ea typeface="Calibri"/>
              <a:cs typeface="Calibri"/>
              <a:sym typeface="Calibri"/>
            </a:endParaRPr>
          </a:p>
        </p:txBody>
      </p:sp>
      <p:sp>
        <p:nvSpPr>
          <p:cNvPr id="97" name="Google Shape;389;p5"/>
          <p:cNvSpPr/>
          <p:nvPr/>
        </p:nvSpPr>
        <p:spPr>
          <a:xfrm>
            <a:off x="8490135" y="2367880"/>
            <a:ext cx="419054" cy="427622"/>
          </a:xfrm>
          <a:prstGeom prst="ellipse">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cxnSp>
        <p:nvCxnSpPr>
          <p:cNvPr id="98" name="Google Shape;390;p5"/>
          <p:cNvCxnSpPr/>
          <p:nvPr/>
        </p:nvCxnSpPr>
        <p:spPr>
          <a:xfrm rot="10800000">
            <a:off x="8973291" y="2327028"/>
            <a:ext cx="0" cy="468000"/>
          </a:xfrm>
          <a:prstGeom prst="straightConnector1">
            <a:avLst/>
          </a:prstGeom>
          <a:noFill/>
          <a:ln w="28575" cap="flat" cmpd="sng">
            <a:solidFill>
              <a:srgbClr val="FF0000"/>
            </a:solidFill>
            <a:prstDash val="solid"/>
            <a:round/>
            <a:headEnd type="none" w="sm" len="sm"/>
            <a:tailEnd type="none" w="sm" len="sm"/>
          </a:ln>
        </p:spPr>
      </p:cxnSp>
      <p:cxnSp>
        <p:nvCxnSpPr>
          <p:cNvPr id="99" name="Google Shape;391;p5"/>
          <p:cNvCxnSpPr/>
          <p:nvPr/>
        </p:nvCxnSpPr>
        <p:spPr>
          <a:xfrm rot="10800000">
            <a:off x="9033876" y="2347649"/>
            <a:ext cx="0" cy="468000"/>
          </a:xfrm>
          <a:prstGeom prst="straightConnector1">
            <a:avLst/>
          </a:prstGeom>
          <a:noFill/>
          <a:ln w="28575" cap="flat" cmpd="sng">
            <a:solidFill>
              <a:srgbClr val="FF0000"/>
            </a:solidFill>
            <a:prstDash val="solid"/>
            <a:round/>
            <a:headEnd type="none" w="sm" len="sm"/>
            <a:tailEnd type="none" w="sm" len="sm"/>
          </a:ln>
        </p:spPr>
      </p:cxnSp>
      <p:pic>
        <p:nvPicPr>
          <p:cNvPr id="100" name="Google Shape;392;p5"/>
          <p:cNvPicPr preferRelativeResize="0"/>
          <p:nvPr/>
        </p:nvPicPr>
        <p:blipFill rotWithShape="1">
          <a:blip r:embed="rId4">
            <a:alphaModFix/>
          </a:blip>
          <a:srcRect/>
          <a:stretch/>
        </p:blipFill>
        <p:spPr>
          <a:xfrm>
            <a:off x="6123647" y="2839563"/>
            <a:ext cx="685800" cy="828675"/>
          </a:xfrm>
          <a:prstGeom prst="rect">
            <a:avLst/>
          </a:prstGeom>
          <a:noFill/>
          <a:ln>
            <a:noFill/>
          </a:ln>
        </p:spPr>
      </p:pic>
      <p:sp>
        <p:nvSpPr>
          <p:cNvPr id="101" name="Google Shape;393;p5"/>
          <p:cNvSpPr/>
          <p:nvPr/>
        </p:nvSpPr>
        <p:spPr>
          <a:xfrm>
            <a:off x="6272285" y="2180470"/>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cxnSp>
        <p:nvCxnSpPr>
          <p:cNvPr id="102" name="Google Shape;394;p5"/>
          <p:cNvCxnSpPr/>
          <p:nvPr/>
        </p:nvCxnSpPr>
        <p:spPr>
          <a:xfrm rot="10800000">
            <a:off x="6349323" y="2384067"/>
            <a:ext cx="0" cy="540000"/>
          </a:xfrm>
          <a:prstGeom prst="straightConnector1">
            <a:avLst/>
          </a:prstGeom>
          <a:noFill/>
          <a:ln w="28575" cap="flat" cmpd="sng">
            <a:solidFill>
              <a:srgbClr val="FF0000"/>
            </a:solidFill>
            <a:prstDash val="solid"/>
            <a:round/>
            <a:headEnd type="none" w="sm" len="sm"/>
            <a:tailEnd type="none" w="sm" len="sm"/>
          </a:ln>
        </p:spPr>
      </p:cxnSp>
      <p:cxnSp>
        <p:nvCxnSpPr>
          <p:cNvPr id="103" name="Google Shape;395;p5"/>
          <p:cNvCxnSpPr/>
          <p:nvPr/>
        </p:nvCxnSpPr>
        <p:spPr>
          <a:xfrm rot="10800000">
            <a:off x="6433075" y="2367429"/>
            <a:ext cx="0" cy="540000"/>
          </a:xfrm>
          <a:prstGeom prst="straightConnector1">
            <a:avLst/>
          </a:prstGeom>
          <a:noFill/>
          <a:ln w="28575" cap="flat" cmpd="sng">
            <a:solidFill>
              <a:srgbClr val="FF0000"/>
            </a:solidFill>
            <a:prstDash val="solid"/>
            <a:round/>
            <a:headEnd type="none" w="sm" len="sm"/>
            <a:tailEnd type="none" w="sm" len="sm"/>
          </a:ln>
        </p:spPr>
      </p:cxnSp>
      <p:sp>
        <p:nvSpPr>
          <p:cNvPr id="104" name="Google Shape;396;p5"/>
          <p:cNvSpPr txBox="1"/>
          <p:nvPr/>
        </p:nvSpPr>
        <p:spPr>
          <a:xfrm>
            <a:off x="6468932" y="2538515"/>
            <a:ext cx="56457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16KVA</a:t>
            </a:r>
            <a:endParaRPr sz="1100">
              <a:solidFill>
                <a:srgbClr val="0C0C0C"/>
              </a:solidFill>
              <a:latin typeface="Calibri"/>
              <a:ea typeface="Calibri"/>
              <a:cs typeface="Calibri"/>
              <a:sym typeface="Calibri"/>
            </a:endParaRPr>
          </a:p>
        </p:txBody>
      </p:sp>
      <p:sp>
        <p:nvSpPr>
          <p:cNvPr id="105" name="Google Shape;397;p5"/>
          <p:cNvSpPr/>
          <p:nvPr/>
        </p:nvSpPr>
        <p:spPr>
          <a:xfrm>
            <a:off x="5873644" y="2367880"/>
            <a:ext cx="419054" cy="427622"/>
          </a:xfrm>
          <a:prstGeom prst="ellipse">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2</a:t>
            </a:r>
            <a:endParaRPr/>
          </a:p>
        </p:txBody>
      </p:sp>
      <p:sp>
        <p:nvSpPr>
          <p:cNvPr id="106" name="Google Shape;398;p5"/>
          <p:cNvSpPr txBox="1"/>
          <p:nvPr/>
        </p:nvSpPr>
        <p:spPr>
          <a:xfrm>
            <a:off x="5780190" y="2787032"/>
            <a:ext cx="48282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11KV</a:t>
            </a:r>
            <a:endParaRPr sz="1100">
              <a:solidFill>
                <a:srgbClr val="FF0000"/>
              </a:solidFill>
              <a:latin typeface="Calibri"/>
              <a:ea typeface="Calibri"/>
              <a:cs typeface="Calibri"/>
              <a:sym typeface="Calibri"/>
            </a:endParaRPr>
          </a:p>
        </p:txBody>
      </p:sp>
      <p:sp>
        <p:nvSpPr>
          <p:cNvPr id="107" name="Google Shape;399;p5"/>
          <p:cNvSpPr txBox="1"/>
          <p:nvPr/>
        </p:nvSpPr>
        <p:spPr>
          <a:xfrm>
            <a:off x="5711700" y="3362284"/>
            <a:ext cx="75052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433V</a:t>
            </a:r>
            <a:endParaRPr/>
          </a:p>
          <a:p>
            <a:pPr marL="0" marR="0" lvl="0" indent="0" algn="l" rtl="0">
              <a:spcBef>
                <a:spcPts val="0"/>
              </a:spcBef>
              <a:spcAft>
                <a:spcPts val="0"/>
              </a:spcAft>
              <a:buNone/>
            </a:pPr>
            <a:r>
              <a:rPr lang="en-IN" sz="1100">
                <a:solidFill>
                  <a:srgbClr val="FF0000"/>
                </a:solidFill>
                <a:latin typeface="Calibri"/>
                <a:ea typeface="Calibri"/>
                <a:cs typeface="Calibri"/>
                <a:sym typeface="Calibri"/>
              </a:rPr>
              <a:t>Ag.  HVDS</a:t>
            </a:r>
            <a:endParaRPr sz="1100">
              <a:solidFill>
                <a:srgbClr val="FF0000"/>
              </a:solidFill>
              <a:latin typeface="Calibri"/>
              <a:ea typeface="Calibri"/>
              <a:cs typeface="Calibri"/>
              <a:sym typeface="Calibri"/>
            </a:endParaRPr>
          </a:p>
        </p:txBody>
      </p:sp>
      <p:sp>
        <p:nvSpPr>
          <p:cNvPr id="108" name="Google Shape;400;p5"/>
          <p:cNvSpPr txBox="1"/>
          <p:nvPr/>
        </p:nvSpPr>
        <p:spPr>
          <a:xfrm>
            <a:off x="8326455" y="2815059"/>
            <a:ext cx="48282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11KV</a:t>
            </a:r>
            <a:endParaRPr sz="1100">
              <a:solidFill>
                <a:srgbClr val="FF0000"/>
              </a:solidFill>
              <a:latin typeface="Calibri"/>
              <a:ea typeface="Calibri"/>
              <a:cs typeface="Calibri"/>
              <a:sym typeface="Calibri"/>
            </a:endParaRPr>
          </a:p>
        </p:txBody>
      </p:sp>
      <p:grpSp>
        <p:nvGrpSpPr>
          <p:cNvPr id="109" name="Google Shape;401;p5"/>
          <p:cNvGrpSpPr/>
          <p:nvPr/>
        </p:nvGrpSpPr>
        <p:grpSpPr>
          <a:xfrm>
            <a:off x="1156175" y="912676"/>
            <a:ext cx="232031" cy="782579"/>
            <a:chOff x="1267558" y="3014581"/>
            <a:chExt cx="210898" cy="1404000"/>
          </a:xfrm>
        </p:grpSpPr>
        <p:cxnSp>
          <p:nvCxnSpPr>
            <p:cNvPr id="110" name="Google Shape;402;p5"/>
            <p:cNvCxnSpPr/>
            <p:nvPr/>
          </p:nvCxnSpPr>
          <p:spPr>
            <a:xfrm rot="10800000">
              <a:off x="1418806" y="3030997"/>
              <a:ext cx="0" cy="1296000"/>
            </a:xfrm>
            <a:prstGeom prst="straightConnector1">
              <a:avLst/>
            </a:prstGeom>
            <a:noFill/>
            <a:ln w="28575" cap="flat" cmpd="sng">
              <a:solidFill>
                <a:srgbClr val="FF0000"/>
              </a:solidFill>
              <a:prstDash val="solid"/>
              <a:round/>
              <a:headEnd type="none" w="sm" len="sm"/>
              <a:tailEnd type="none" w="sm" len="sm"/>
            </a:ln>
          </p:spPr>
        </p:cxnSp>
        <p:cxnSp>
          <p:nvCxnSpPr>
            <p:cNvPr id="111" name="Google Shape;403;p5"/>
            <p:cNvCxnSpPr/>
            <p:nvPr/>
          </p:nvCxnSpPr>
          <p:spPr>
            <a:xfrm rot="10800000">
              <a:off x="1332054" y="3014581"/>
              <a:ext cx="0" cy="1404000"/>
            </a:xfrm>
            <a:prstGeom prst="straightConnector1">
              <a:avLst/>
            </a:prstGeom>
            <a:noFill/>
            <a:ln w="28575" cap="flat" cmpd="sng">
              <a:solidFill>
                <a:srgbClr val="FF0000"/>
              </a:solidFill>
              <a:prstDash val="solid"/>
              <a:round/>
              <a:headEnd type="none" w="sm" len="sm"/>
              <a:tailEnd type="none" w="sm" len="sm"/>
            </a:ln>
          </p:spPr>
        </p:cxnSp>
        <p:sp>
          <p:nvSpPr>
            <p:cNvPr id="112" name="Google Shape;404;p5"/>
            <p:cNvSpPr/>
            <p:nvPr/>
          </p:nvSpPr>
          <p:spPr>
            <a:xfrm>
              <a:off x="1267558" y="3453617"/>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sp>
          <p:nvSpPr>
            <p:cNvPr id="113" name="Google Shape;405;p5"/>
            <p:cNvSpPr/>
            <p:nvPr/>
          </p:nvSpPr>
          <p:spPr>
            <a:xfrm>
              <a:off x="1285273" y="3833253"/>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grpSp>
      <p:sp>
        <p:nvSpPr>
          <p:cNvPr id="114" name="Google Shape;406;p5"/>
          <p:cNvSpPr/>
          <p:nvPr/>
        </p:nvSpPr>
        <p:spPr>
          <a:xfrm>
            <a:off x="1559260" y="931793"/>
            <a:ext cx="1532657" cy="605434"/>
          </a:xfrm>
          <a:prstGeom prst="roundRect">
            <a:avLst>
              <a:gd name="adj" fmla="val 16667"/>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400" u="sng">
                <a:solidFill>
                  <a:schemeClr val="dk1"/>
                </a:solidFill>
                <a:latin typeface="Calibri"/>
                <a:ea typeface="Calibri"/>
                <a:cs typeface="Calibri"/>
                <a:sym typeface="Calibri"/>
              </a:rPr>
              <a:t>11 kV Feeder </a:t>
            </a:r>
            <a:endParaRPr/>
          </a:p>
          <a:p>
            <a:pPr marL="0" marR="0" lvl="0" indent="0" algn="ctr" rtl="0">
              <a:spcBef>
                <a:spcPts val="0"/>
              </a:spcBef>
              <a:spcAft>
                <a:spcPts val="0"/>
              </a:spcAft>
              <a:buNone/>
            </a:pPr>
            <a:r>
              <a:rPr lang="en-IN" sz="1400" u="sng">
                <a:solidFill>
                  <a:schemeClr val="dk1"/>
                </a:solidFill>
                <a:latin typeface="Calibri"/>
                <a:ea typeface="Calibri"/>
                <a:cs typeface="Calibri"/>
                <a:sym typeface="Calibri"/>
              </a:rPr>
              <a:t>0.5 to 0.7 MVA </a:t>
            </a:r>
            <a:endParaRPr/>
          </a:p>
        </p:txBody>
      </p:sp>
      <p:cxnSp>
        <p:nvCxnSpPr>
          <p:cNvPr id="115" name="Google Shape;407;p5"/>
          <p:cNvCxnSpPr/>
          <p:nvPr/>
        </p:nvCxnSpPr>
        <p:spPr>
          <a:xfrm>
            <a:off x="1322579" y="1644207"/>
            <a:ext cx="2612450" cy="0"/>
          </a:xfrm>
          <a:prstGeom prst="straightConnector1">
            <a:avLst/>
          </a:prstGeom>
          <a:noFill/>
          <a:ln w="28575" cap="flat" cmpd="sng">
            <a:solidFill>
              <a:srgbClr val="FF0000"/>
            </a:solidFill>
            <a:prstDash val="solid"/>
            <a:round/>
            <a:headEnd type="none" w="sm" len="sm"/>
            <a:tailEnd type="none" w="sm" len="sm"/>
          </a:ln>
        </p:spPr>
      </p:cxnSp>
      <p:cxnSp>
        <p:nvCxnSpPr>
          <p:cNvPr id="116" name="Google Shape;408;p5"/>
          <p:cNvCxnSpPr/>
          <p:nvPr/>
        </p:nvCxnSpPr>
        <p:spPr>
          <a:xfrm>
            <a:off x="1227134" y="1712205"/>
            <a:ext cx="2612450" cy="0"/>
          </a:xfrm>
          <a:prstGeom prst="straightConnector1">
            <a:avLst/>
          </a:prstGeom>
          <a:noFill/>
          <a:ln w="28575" cap="flat" cmpd="sng">
            <a:solidFill>
              <a:srgbClr val="FF0000"/>
            </a:solidFill>
            <a:prstDash val="solid"/>
            <a:round/>
            <a:headEnd type="none" w="sm" len="sm"/>
            <a:tailEnd type="none" w="sm" len="sm"/>
          </a:ln>
        </p:spPr>
      </p:cxnSp>
      <p:sp>
        <p:nvSpPr>
          <p:cNvPr id="117" name="Google Shape;409;p5"/>
          <p:cNvSpPr/>
          <p:nvPr/>
        </p:nvSpPr>
        <p:spPr>
          <a:xfrm>
            <a:off x="3774659" y="1572835"/>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sp>
        <p:nvSpPr>
          <p:cNvPr id="118" name="Google Shape;410;p5"/>
          <p:cNvSpPr/>
          <p:nvPr/>
        </p:nvSpPr>
        <p:spPr>
          <a:xfrm>
            <a:off x="4091405" y="1264791"/>
            <a:ext cx="2032242" cy="605434"/>
          </a:xfrm>
          <a:prstGeom prst="roundRect">
            <a:avLst>
              <a:gd name="adj" fmla="val 16667"/>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400" u="sng">
                <a:solidFill>
                  <a:schemeClr val="dk1"/>
                </a:solidFill>
                <a:latin typeface="Calibri"/>
                <a:ea typeface="Calibri"/>
                <a:cs typeface="Calibri"/>
                <a:sym typeface="Calibri"/>
              </a:rPr>
              <a:t>Existing Residential, Commercial Consumers </a:t>
            </a:r>
            <a:endParaRPr/>
          </a:p>
        </p:txBody>
      </p:sp>
      <p:sp>
        <p:nvSpPr>
          <p:cNvPr id="119" name="Google Shape;411;p5"/>
          <p:cNvSpPr txBox="1"/>
          <p:nvPr/>
        </p:nvSpPr>
        <p:spPr>
          <a:xfrm>
            <a:off x="2238099" y="112520"/>
            <a:ext cx="81919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u="sng">
                <a:solidFill>
                  <a:srgbClr val="0C0C0C"/>
                </a:solidFill>
                <a:latin typeface="Calibri"/>
                <a:ea typeface="Calibri"/>
                <a:cs typeface="Calibri"/>
                <a:sym typeface="Calibri"/>
              </a:rPr>
              <a:t>Power Distribution System after Feeder Segregation :  Conventional Approach</a:t>
            </a:r>
            <a:endParaRPr sz="2000" u="sng">
              <a:solidFill>
                <a:srgbClr val="0C0C0C"/>
              </a:solidFill>
              <a:latin typeface="Calibri"/>
              <a:ea typeface="Calibri"/>
              <a:cs typeface="Calibri"/>
              <a:sym typeface="Calibri"/>
            </a:endParaRPr>
          </a:p>
        </p:txBody>
      </p:sp>
    </p:spTree>
    <p:extLst>
      <p:ext uri="{BB962C8B-B14F-4D97-AF65-F5344CB8AC3E}">
        <p14:creationId xmlns:p14="http://schemas.microsoft.com/office/powerpoint/2010/main" val="83896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8029" y="2340961"/>
            <a:ext cx="9563345"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2000" b="1" dirty="0">
              <a:solidFill>
                <a:srgbClr val="002060"/>
              </a:solidFill>
            </a:endParaRPr>
          </a:p>
          <a:p>
            <a:pPr marL="285750" indent="-285750">
              <a:buFont typeface="Arial" panose="020B0604020202020204" pitchFamily="34" charset="0"/>
              <a:buChar char="•"/>
            </a:pPr>
            <a:r>
              <a:rPr lang="en-US" sz="2000" b="1" dirty="0" smtClean="0">
                <a:solidFill>
                  <a:srgbClr val="FF0000"/>
                </a:solidFill>
                <a:latin typeface="Calibri" panose="020F0502020204030204" pitchFamily="34" charset="0"/>
              </a:rPr>
              <a:t>Costly :</a:t>
            </a:r>
            <a:r>
              <a:rPr lang="en-US" sz="2000" b="1" dirty="0" smtClean="0">
                <a:solidFill>
                  <a:srgbClr val="002060"/>
                </a:solidFill>
                <a:latin typeface="Calibri" panose="020F0502020204030204" pitchFamily="34" charset="0"/>
              </a:rPr>
              <a:t> </a:t>
            </a:r>
            <a:r>
              <a:rPr lang="en-US" sz="2000" dirty="0" smtClean="0">
                <a:solidFill>
                  <a:srgbClr val="002060"/>
                </a:solidFill>
                <a:latin typeface="Calibri" panose="020F0502020204030204" pitchFamily="34" charset="0"/>
              </a:rPr>
              <a:t>Capital Cost of </a:t>
            </a:r>
            <a:r>
              <a:rPr lang="en-US" sz="2000" dirty="0" err="1" smtClean="0">
                <a:solidFill>
                  <a:srgbClr val="002060"/>
                </a:solidFill>
                <a:latin typeface="Calibri" panose="020F0502020204030204" pitchFamily="34" charset="0"/>
              </a:rPr>
              <a:t>Rs</a:t>
            </a:r>
            <a:r>
              <a:rPr lang="en-US" sz="2000" dirty="0" smtClean="0">
                <a:solidFill>
                  <a:srgbClr val="002060"/>
                </a:solidFill>
                <a:latin typeface="Calibri" panose="020F0502020204030204" pitchFamily="34" charset="0"/>
              </a:rPr>
              <a:t>. 0.5-2 </a:t>
            </a:r>
            <a:r>
              <a:rPr lang="en-US" sz="2000" dirty="0" err="1" smtClean="0">
                <a:solidFill>
                  <a:srgbClr val="002060"/>
                </a:solidFill>
                <a:latin typeface="Calibri" panose="020F0502020204030204" pitchFamily="34" charset="0"/>
              </a:rPr>
              <a:t>Crore</a:t>
            </a:r>
            <a:r>
              <a:rPr lang="en-US" sz="2000" dirty="0" smtClean="0">
                <a:solidFill>
                  <a:srgbClr val="002060"/>
                </a:solidFill>
                <a:latin typeface="Calibri" panose="020F0502020204030204" pitchFamily="34" charset="0"/>
              </a:rPr>
              <a:t> Per Feeder </a:t>
            </a:r>
          </a:p>
          <a:p>
            <a:r>
              <a:rPr lang="en-US" sz="2000" dirty="0">
                <a:solidFill>
                  <a:srgbClr val="002060"/>
                </a:solidFill>
                <a:latin typeface="Calibri" panose="020F0502020204030204" pitchFamily="34" charset="0"/>
              </a:rPr>
              <a:t> </a:t>
            </a:r>
            <a:r>
              <a:rPr lang="en-US" sz="2000" dirty="0" smtClean="0">
                <a:solidFill>
                  <a:srgbClr val="002060"/>
                </a:solidFill>
                <a:latin typeface="Calibri" panose="020F0502020204030204" pitchFamily="34" charset="0"/>
              </a:rPr>
              <a:t>   (Budget Considered by </a:t>
            </a:r>
            <a:r>
              <a:rPr lang="en-US" sz="2000" dirty="0" err="1" smtClean="0">
                <a:solidFill>
                  <a:srgbClr val="002060"/>
                </a:solidFill>
                <a:latin typeface="Calibri" panose="020F0502020204030204" pitchFamily="34" charset="0"/>
              </a:rPr>
              <a:t>MoP</a:t>
            </a:r>
            <a:r>
              <a:rPr lang="en-US" sz="2000" dirty="0" smtClean="0">
                <a:solidFill>
                  <a:srgbClr val="002060"/>
                </a:solidFill>
                <a:latin typeface="Calibri" panose="020F0502020204030204" pitchFamily="34" charset="0"/>
              </a:rPr>
              <a:t> as a part of RDSS)</a:t>
            </a:r>
          </a:p>
          <a:p>
            <a:pPr marL="285750" indent="-285750">
              <a:buFont typeface="Arial" panose="020B0604020202020204" pitchFamily="34" charset="0"/>
              <a:buChar char="•"/>
            </a:pPr>
            <a:endParaRPr lang="en-US" sz="2000" b="1" dirty="0">
              <a:solidFill>
                <a:srgbClr val="002060"/>
              </a:solidFill>
              <a:latin typeface="Calibri" panose="020F0502020204030204" pitchFamily="34" charset="0"/>
            </a:endParaRPr>
          </a:p>
          <a:p>
            <a:pPr marL="285750" indent="-285750">
              <a:buFont typeface="Arial" panose="020B0604020202020204" pitchFamily="34" charset="0"/>
              <a:buChar char="•"/>
            </a:pPr>
            <a:r>
              <a:rPr lang="en-US" sz="2000" b="1" dirty="0" smtClean="0">
                <a:solidFill>
                  <a:srgbClr val="FF0000"/>
                </a:solidFill>
                <a:latin typeface="Calibri" panose="020F0502020204030204" pitchFamily="34" charset="0"/>
              </a:rPr>
              <a:t>Time Consuming :</a:t>
            </a:r>
            <a:r>
              <a:rPr lang="en-US" sz="2000" b="1" dirty="0" smtClean="0">
                <a:solidFill>
                  <a:srgbClr val="002060"/>
                </a:solidFill>
                <a:latin typeface="Calibri" panose="020F0502020204030204" pitchFamily="34" charset="0"/>
              </a:rPr>
              <a:t> </a:t>
            </a:r>
            <a:r>
              <a:rPr lang="en-US" sz="2000" dirty="0" smtClean="0">
                <a:solidFill>
                  <a:srgbClr val="002060"/>
                </a:solidFill>
                <a:latin typeface="Calibri" panose="020F0502020204030204" pitchFamily="34" charset="0"/>
              </a:rPr>
              <a:t>Long and Lengthy process to lay down a complete new line</a:t>
            </a:r>
          </a:p>
          <a:p>
            <a:pPr marL="285750" indent="-285750">
              <a:buFont typeface="Arial" panose="020B0604020202020204" pitchFamily="34" charset="0"/>
              <a:buChar char="•"/>
            </a:pPr>
            <a:endParaRPr lang="en-US" sz="2000" b="1" dirty="0">
              <a:solidFill>
                <a:srgbClr val="002060"/>
              </a:solidFill>
              <a:latin typeface="Calibri" panose="020F0502020204030204" pitchFamily="34" charset="0"/>
            </a:endParaRPr>
          </a:p>
          <a:p>
            <a:pPr marL="285750" indent="-285750">
              <a:buFont typeface="Arial" panose="020B0604020202020204" pitchFamily="34" charset="0"/>
              <a:buChar char="•"/>
            </a:pPr>
            <a:r>
              <a:rPr lang="en-US" sz="2000" b="1" dirty="0" smtClean="0">
                <a:solidFill>
                  <a:srgbClr val="FF0000"/>
                </a:solidFill>
                <a:latin typeface="Calibri" panose="020F0502020204030204" pitchFamily="34" charset="0"/>
              </a:rPr>
              <a:t>Complex :</a:t>
            </a:r>
            <a:r>
              <a:rPr lang="en-US" sz="2000" b="1" dirty="0" smtClean="0">
                <a:solidFill>
                  <a:srgbClr val="002060"/>
                </a:solidFill>
                <a:latin typeface="Calibri" panose="020F0502020204030204" pitchFamily="34" charset="0"/>
              </a:rPr>
              <a:t> </a:t>
            </a:r>
            <a:r>
              <a:rPr lang="en-US" sz="2000" dirty="0" err="1" smtClean="0">
                <a:solidFill>
                  <a:srgbClr val="002060"/>
                </a:solidFill>
                <a:latin typeface="Calibri" panose="020F0502020204030204" pitchFamily="34" charset="0"/>
              </a:rPr>
              <a:t>RoW</a:t>
            </a:r>
            <a:r>
              <a:rPr lang="en-US" sz="2000" dirty="0" smtClean="0">
                <a:solidFill>
                  <a:srgbClr val="002060"/>
                </a:solidFill>
                <a:latin typeface="Calibri" panose="020F0502020204030204" pitchFamily="34" charset="0"/>
              </a:rPr>
              <a:t> issues makes it complex to implement</a:t>
            </a:r>
          </a:p>
          <a:p>
            <a:endParaRPr lang="en-US" sz="2000" dirty="0">
              <a:solidFill>
                <a:srgbClr val="002060"/>
              </a:solidFill>
              <a:latin typeface="Calibri" panose="020F0502020204030204" pitchFamily="34" charset="0"/>
            </a:endParaRPr>
          </a:p>
        </p:txBody>
      </p:sp>
      <p:sp>
        <p:nvSpPr>
          <p:cNvPr id="2" name="Rectangle 1"/>
          <p:cNvSpPr/>
          <p:nvPr/>
        </p:nvSpPr>
        <p:spPr>
          <a:xfrm>
            <a:off x="1211296" y="1187232"/>
            <a:ext cx="6824304" cy="400110"/>
          </a:xfrm>
          <a:prstGeom prst="rect">
            <a:avLst/>
          </a:prstGeom>
        </p:spPr>
        <p:txBody>
          <a:bodyPr wrap="none">
            <a:spAutoFit/>
          </a:bodyPr>
          <a:lstStyle/>
          <a:p>
            <a:r>
              <a:rPr lang="en-IN" sz="2000" b="1" dirty="0" smtClean="0">
                <a:solidFill>
                  <a:srgbClr val="44546A"/>
                </a:solidFill>
                <a:sym typeface="Calibri"/>
              </a:rPr>
              <a:t>Challenges and Issues in Physical Feeder Segregation</a:t>
            </a:r>
            <a:endParaRPr lang="en-US" sz="2000" dirty="0"/>
          </a:p>
        </p:txBody>
      </p:sp>
    </p:spTree>
    <p:extLst>
      <p:ext uri="{BB962C8B-B14F-4D97-AF65-F5344CB8AC3E}">
        <p14:creationId xmlns:p14="http://schemas.microsoft.com/office/powerpoint/2010/main" val="2652182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17420" y="2799715"/>
            <a:ext cx="7879080" cy="13255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err="1" smtClean="0">
                <a:solidFill>
                  <a:srgbClr val="002060"/>
                </a:solidFill>
                <a:latin typeface="+mn-lt"/>
              </a:rPr>
              <a:t>IoT</a:t>
            </a:r>
            <a:r>
              <a:rPr lang="en-US" sz="2800" b="1" dirty="0" smtClean="0">
                <a:solidFill>
                  <a:srgbClr val="002060"/>
                </a:solidFill>
                <a:latin typeface="+mn-lt"/>
              </a:rPr>
              <a:t> BASED VIRTUAL FEEDER SEGREGATION</a:t>
            </a:r>
          </a:p>
          <a:p>
            <a:pPr algn="ctr"/>
            <a:endParaRPr lang="en-US" sz="2800" b="1" dirty="0">
              <a:solidFill>
                <a:srgbClr val="002060"/>
              </a:solidFill>
              <a:latin typeface="+mn-lt"/>
            </a:endParaRPr>
          </a:p>
        </p:txBody>
      </p:sp>
    </p:spTree>
    <p:extLst>
      <p:ext uri="{BB962C8B-B14F-4D97-AF65-F5344CB8AC3E}">
        <p14:creationId xmlns:p14="http://schemas.microsoft.com/office/powerpoint/2010/main" val="160466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oogle Shape;416;p6"/>
          <p:cNvCxnSpPr/>
          <p:nvPr/>
        </p:nvCxnSpPr>
        <p:spPr>
          <a:xfrm>
            <a:off x="959270" y="2240431"/>
            <a:ext cx="8676000" cy="0"/>
          </a:xfrm>
          <a:prstGeom prst="straightConnector1">
            <a:avLst/>
          </a:prstGeom>
          <a:noFill/>
          <a:ln w="28575" cap="flat" cmpd="sng">
            <a:solidFill>
              <a:srgbClr val="FF0000"/>
            </a:solidFill>
            <a:prstDash val="solid"/>
            <a:round/>
            <a:headEnd type="none" w="sm" len="sm"/>
            <a:tailEnd type="none" w="sm" len="sm"/>
          </a:ln>
        </p:spPr>
      </p:cxnSp>
      <p:cxnSp>
        <p:nvCxnSpPr>
          <p:cNvPr id="3" name="Google Shape;417;p6"/>
          <p:cNvCxnSpPr/>
          <p:nvPr/>
        </p:nvCxnSpPr>
        <p:spPr>
          <a:xfrm>
            <a:off x="886515" y="2317611"/>
            <a:ext cx="8784000" cy="0"/>
          </a:xfrm>
          <a:prstGeom prst="straightConnector1">
            <a:avLst/>
          </a:prstGeom>
          <a:noFill/>
          <a:ln w="28575" cap="flat" cmpd="sng">
            <a:solidFill>
              <a:srgbClr val="FF0000"/>
            </a:solidFill>
            <a:prstDash val="solid"/>
            <a:round/>
            <a:headEnd type="none" w="sm" len="sm"/>
            <a:tailEnd type="none" w="sm" len="sm"/>
          </a:ln>
        </p:spPr>
      </p:cxnSp>
      <p:cxnSp>
        <p:nvCxnSpPr>
          <p:cNvPr id="4" name="Google Shape;418;p6"/>
          <p:cNvCxnSpPr/>
          <p:nvPr/>
        </p:nvCxnSpPr>
        <p:spPr>
          <a:xfrm rot="10800000">
            <a:off x="961553" y="930027"/>
            <a:ext cx="0" cy="1296000"/>
          </a:xfrm>
          <a:prstGeom prst="straightConnector1">
            <a:avLst/>
          </a:prstGeom>
          <a:noFill/>
          <a:ln w="28575" cap="flat" cmpd="sng">
            <a:solidFill>
              <a:srgbClr val="FF0000"/>
            </a:solidFill>
            <a:prstDash val="solid"/>
            <a:round/>
            <a:headEnd type="none" w="sm" len="sm"/>
            <a:tailEnd type="none" w="sm" len="sm"/>
          </a:ln>
        </p:spPr>
      </p:cxnSp>
      <p:sp>
        <p:nvSpPr>
          <p:cNvPr id="5" name="Google Shape;419;p6"/>
          <p:cNvSpPr/>
          <p:nvPr/>
        </p:nvSpPr>
        <p:spPr>
          <a:xfrm>
            <a:off x="812651" y="1720751"/>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cxnSp>
        <p:nvCxnSpPr>
          <p:cNvPr id="6" name="Google Shape;420;p6"/>
          <p:cNvCxnSpPr/>
          <p:nvPr/>
        </p:nvCxnSpPr>
        <p:spPr>
          <a:xfrm rot="10800000">
            <a:off x="874801" y="913611"/>
            <a:ext cx="0" cy="1404000"/>
          </a:xfrm>
          <a:prstGeom prst="straightConnector1">
            <a:avLst/>
          </a:prstGeom>
          <a:noFill/>
          <a:ln w="28575" cap="flat" cmpd="sng">
            <a:solidFill>
              <a:srgbClr val="FF0000"/>
            </a:solidFill>
            <a:prstDash val="solid"/>
            <a:round/>
            <a:headEnd type="none" w="sm" len="sm"/>
            <a:tailEnd type="none" w="sm" len="sm"/>
          </a:ln>
        </p:spPr>
      </p:cxnSp>
      <p:sp>
        <p:nvSpPr>
          <p:cNvPr id="7" name="Google Shape;421;p6"/>
          <p:cNvSpPr/>
          <p:nvPr/>
        </p:nvSpPr>
        <p:spPr>
          <a:xfrm>
            <a:off x="810305" y="1352647"/>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cxnSp>
        <p:nvCxnSpPr>
          <p:cNvPr id="8" name="Google Shape;422;p6"/>
          <p:cNvCxnSpPr/>
          <p:nvPr/>
        </p:nvCxnSpPr>
        <p:spPr>
          <a:xfrm>
            <a:off x="53952" y="913611"/>
            <a:ext cx="1648239" cy="0"/>
          </a:xfrm>
          <a:prstGeom prst="straightConnector1">
            <a:avLst/>
          </a:prstGeom>
          <a:noFill/>
          <a:ln w="28575" cap="flat" cmpd="sng">
            <a:solidFill>
              <a:srgbClr val="FF0000"/>
            </a:solidFill>
            <a:prstDash val="solid"/>
            <a:round/>
            <a:headEnd type="none" w="sm" len="sm"/>
            <a:tailEnd type="none" w="sm" len="sm"/>
          </a:ln>
        </p:spPr>
      </p:cxnSp>
      <p:cxnSp>
        <p:nvCxnSpPr>
          <p:cNvPr id="9" name="Google Shape;423;p6"/>
          <p:cNvCxnSpPr/>
          <p:nvPr/>
        </p:nvCxnSpPr>
        <p:spPr>
          <a:xfrm>
            <a:off x="65672" y="826860"/>
            <a:ext cx="1648239" cy="0"/>
          </a:xfrm>
          <a:prstGeom prst="straightConnector1">
            <a:avLst/>
          </a:prstGeom>
          <a:noFill/>
          <a:ln w="28575" cap="flat" cmpd="sng">
            <a:solidFill>
              <a:srgbClr val="FF0000"/>
            </a:solidFill>
            <a:prstDash val="solid"/>
            <a:round/>
            <a:headEnd type="none" w="sm" len="sm"/>
            <a:tailEnd type="none" w="sm" len="sm"/>
          </a:ln>
        </p:spPr>
      </p:cxnSp>
      <p:sp>
        <p:nvSpPr>
          <p:cNvPr id="10" name="Google Shape;424;p6"/>
          <p:cNvSpPr txBox="1"/>
          <p:nvPr/>
        </p:nvSpPr>
        <p:spPr>
          <a:xfrm>
            <a:off x="1037360" y="1702807"/>
            <a:ext cx="177395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400">
                <a:solidFill>
                  <a:srgbClr val="FF0000"/>
                </a:solidFill>
                <a:latin typeface="Calibri"/>
                <a:ea typeface="Calibri"/>
                <a:cs typeface="Calibri"/>
                <a:sym typeface="Calibri"/>
              </a:rPr>
              <a:t>11KV Distribution</a:t>
            </a:r>
            <a:endParaRPr/>
          </a:p>
          <a:p>
            <a:pPr marL="0" marR="0" lvl="0" indent="0" algn="l" rtl="0">
              <a:spcBef>
                <a:spcPts val="0"/>
              </a:spcBef>
              <a:spcAft>
                <a:spcPts val="0"/>
              </a:spcAft>
              <a:buNone/>
            </a:pPr>
            <a:r>
              <a:rPr lang="en-IN" sz="1400">
                <a:solidFill>
                  <a:srgbClr val="FF0000"/>
                </a:solidFill>
                <a:latin typeface="Calibri"/>
                <a:ea typeface="Calibri"/>
                <a:cs typeface="Calibri"/>
                <a:sym typeface="Calibri"/>
              </a:rPr>
              <a:t>Line </a:t>
            </a:r>
            <a:endParaRPr/>
          </a:p>
        </p:txBody>
      </p:sp>
      <p:grpSp>
        <p:nvGrpSpPr>
          <p:cNvPr id="11" name="Google Shape;425;p6"/>
          <p:cNvGrpSpPr/>
          <p:nvPr/>
        </p:nvGrpSpPr>
        <p:grpSpPr>
          <a:xfrm>
            <a:off x="494815" y="939392"/>
            <a:ext cx="180000" cy="2952000"/>
            <a:chOff x="494815" y="517368"/>
            <a:chExt cx="180000" cy="2426124"/>
          </a:xfrm>
        </p:grpSpPr>
        <p:cxnSp>
          <p:nvCxnSpPr>
            <p:cNvPr id="12" name="Google Shape;426;p6"/>
            <p:cNvCxnSpPr/>
            <p:nvPr/>
          </p:nvCxnSpPr>
          <p:spPr>
            <a:xfrm rot="10800000">
              <a:off x="635650" y="525522"/>
              <a:ext cx="0" cy="2071081"/>
            </a:xfrm>
            <a:prstGeom prst="straightConnector1">
              <a:avLst/>
            </a:prstGeom>
            <a:noFill/>
            <a:ln w="28575" cap="flat" cmpd="sng">
              <a:solidFill>
                <a:srgbClr val="FF0000"/>
              </a:solidFill>
              <a:prstDash val="solid"/>
              <a:round/>
              <a:headEnd type="none" w="sm" len="sm"/>
              <a:tailEnd type="none" w="sm" len="sm"/>
            </a:ln>
          </p:spPr>
        </p:cxnSp>
        <p:cxnSp>
          <p:nvCxnSpPr>
            <p:cNvPr id="13" name="Google Shape;427;p6"/>
            <p:cNvCxnSpPr/>
            <p:nvPr/>
          </p:nvCxnSpPr>
          <p:spPr>
            <a:xfrm rot="10800000">
              <a:off x="548898" y="517368"/>
              <a:ext cx="0" cy="2041495"/>
            </a:xfrm>
            <a:prstGeom prst="straightConnector1">
              <a:avLst/>
            </a:prstGeom>
            <a:noFill/>
            <a:ln w="28575" cap="flat" cmpd="sng">
              <a:solidFill>
                <a:srgbClr val="FF0000"/>
              </a:solidFill>
              <a:prstDash val="solid"/>
              <a:round/>
              <a:headEnd type="none" w="sm" len="sm"/>
              <a:tailEnd type="none" w="sm" len="sm"/>
            </a:ln>
          </p:spPr>
        </p:cxnSp>
        <p:sp>
          <p:nvSpPr>
            <p:cNvPr id="14" name="Google Shape;428;p6"/>
            <p:cNvSpPr/>
            <p:nvPr/>
          </p:nvSpPr>
          <p:spPr>
            <a:xfrm>
              <a:off x="494815" y="2511492"/>
              <a:ext cx="180000" cy="432000"/>
            </a:xfrm>
            <a:prstGeom prst="downArrow">
              <a:avLst>
                <a:gd name="adj1" fmla="val 50000"/>
                <a:gd name="adj2" fmla="val 50000"/>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grpSp>
      <p:sp>
        <p:nvSpPr>
          <p:cNvPr id="15" name="Google Shape;429;p6"/>
          <p:cNvSpPr txBox="1"/>
          <p:nvPr/>
        </p:nvSpPr>
        <p:spPr>
          <a:xfrm>
            <a:off x="-74337" y="4074254"/>
            <a:ext cx="13116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400">
                <a:solidFill>
                  <a:schemeClr val="dk1"/>
                </a:solidFill>
                <a:latin typeface="Calibri"/>
                <a:ea typeface="Calibri"/>
                <a:cs typeface="Calibri"/>
                <a:sym typeface="Calibri"/>
              </a:rPr>
              <a:t>          To</a:t>
            </a:r>
            <a:endParaRPr/>
          </a:p>
          <a:p>
            <a:pPr marL="0" marR="0" lvl="0" indent="0" algn="l" rtl="0">
              <a:spcBef>
                <a:spcPts val="0"/>
              </a:spcBef>
              <a:spcAft>
                <a:spcPts val="0"/>
              </a:spcAft>
              <a:buNone/>
            </a:pPr>
            <a:r>
              <a:rPr lang="en-IN" sz="1400">
                <a:solidFill>
                  <a:schemeClr val="dk1"/>
                </a:solidFill>
                <a:latin typeface="Calibri"/>
                <a:ea typeface="Calibri"/>
                <a:cs typeface="Calibri"/>
                <a:sym typeface="Calibri"/>
              </a:rPr>
              <a:t> Other Location</a:t>
            </a:r>
            <a:endParaRPr sz="1400">
              <a:solidFill>
                <a:schemeClr val="dk1"/>
              </a:solidFill>
              <a:latin typeface="Calibri"/>
              <a:ea typeface="Calibri"/>
              <a:cs typeface="Calibri"/>
              <a:sym typeface="Calibri"/>
            </a:endParaRPr>
          </a:p>
        </p:txBody>
      </p:sp>
      <p:sp>
        <p:nvSpPr>
          <p:cNvPr id="16" name="Google Shape;430;p6"/>
          <p:cNvSpPr txBox="1"/>
          <p:nvPr/>
        </p:nvSpPr>
        <p:spPr>
          <a:xfrm>
            <a:off x="-9653" y="3862570"/>
            <a:ext cx="43954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OG1</a:t>
            </a:r>
            <a:endParaRPr sz="1100">
              <a:solidFill>
                <a:srgbClr val="0C0C0C"/>
              </a:solidFill>
              <a:latin typeface="Calibri"/>
              <a:ea typeface="Calibri"/>
              <a:cs typeface="Calibri"/>
              <a:sym typeface="Calibri"/>
            </a:endParaRPr>
          </a:p>
        </p:txBody>
      </p:sp>
      <p:sp>
        <p:nvSpPr>
          <p:cNvPr id="17" name="Google Shape;431;p6"/>
          <p:cNvSpPr txBox="1"/>
          <p:nvPr/>
        </p:nvSpPr>
        <p:spPr>
          <a:xfrm>
            <a:off x="373298" y="3875486"/>
            <a:ext cx="43954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OG2</a:t>
            </a:r>
            <a:endParaRPr sz="1100">
              <a:solidFill>
                <a:srgbClr val="0C0C0C"/>
              </a:solidFill>
              <a:latin typeface="Calibri"/>
              <a:ea typeface="Calibri"/>
              <a:cs typeface="Calibri"/>
              <a:sym typeface="Calibri"/>
            </a:endParaRPr>
          </a:p>
        </p:txBody>
      </p:sp>
      <p:sp>
        <p:nvSpPr>
          <p:cNvPr id="18" name="Google Shape;432;p6"/>
          <p:cNvSpPr txBox="1"/>
          <p:nvPr/>
        </p:nvSpPr>
        <p:spPr>
          <a:xfrm>
            <a:off x="4933681" y="2509505"/>
            <a:ext cx="125681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200">
                <a:solidFill>
                  <a:srgbClr val="0C0C0C"/>
                </a:solidFill>
                <a:latin typeface="Calibri"/>
                <a:ea typeface="Calibri"/>
                <a:cs typeface="Calibri"/>
                <a:sym typeface="Calibri"/>
              </a:rPr>
              <a:t> Smart DT </a:t>
            </a:r>
            <a:endParaRPr/>
          </a:p>
          <a:p>
            <a:pPr marL="0" marR="0" lvl="0" indent="0" algn="l" rtl="0">
              <a:spcBef>
                <a:spcPts val="0"/>
              </a:spcBef>
              <a:spcAft>
                <a:spcPts val="0"/>
              </a:spcAft>
              <a:buNone/>
            </a:pPr>
            <a:r>
              <a:rPr lang="en-IN" sz="1200" b="1">
                <a:solidFill>
                  <a:srgbClr val="FF0000"/>
                </a:solidFill>
                <a:latin typeface="Calibri"/>
                <a:ea typeface="Calibri"/>
                <a:cs typeface="Calibri"/>
                <a:sym typeface="Calibri"/>
              </a:rPr>
              <a:t> Single Switching</a:t>
            </a:r>
            <a:endParaRPr/>
          </a:p>
          <a:p>
            <a:pPr marL="0" marR="0" lvl="0" indent="0" algn="l" rtl="0">
              <a:spcBef>
                <a:spcPts val="0"/>
              </a:spcBef>
              <a:spcAft>
                <a:spcPts val="0"/>
              </a:spcAft>
              <a:buNone/>
            </a:pPr>
            <a:r>
              <a:rPr lang="en-IN" sz="1200" b="1">
                <a:solidFill>
                  <a:srgbClr val="FF0000"/>
                </a:solidFill>
                <a:latin typeface="Calibri"/>
                <a:ea typeface="Calibri"/>
                <a:cs typeface="Calibri"/>
                <a:sym typeface="Calibri"/>
              </a:rPr>
              <a:t> Multiple </a:t>
            </a:r>
            <a:endParaRPr/>
          </a:p>
          <a:p>
            <a:pPr marL="0" marR="0" lvl="0" indent="0" algn="l" rtl="0">
              <a:spcBef>
                <a:spcPts val="0"/>
              </a:spcBef>
              <a:spcAft>
                <a:spcPts val="0"/>
              </a:spcAft>
              <a:buNone/>
            </a:pPr>
            <a:r>
              <a:rPr lang="en-IN" sz="1200" b="1">
                <a:solidFill>
                  <a:srgbClr val="FF0000"/>
                </a:solidFill>
                <a:latin typeface="Calibri"/>
                <a:ea typeface="Calibri"/>
                <a:cs typeface="Calibri"/>
                <a:sym typeface="Calibri"/>
              </a:rPr>
              <a:t> Pumps </a:t>
            </a:r>
            <a:endParaRPr/>
          </a:p>
        </p:txBody>
      </p:sp>
      <p:grpSp>
        <p:nvGrpSpPr>
          <p:cNvPr id="19" name="Google Shape;433;p6"/>
          <p:cNvGrpSpPr/>
          <p:nvPr/>
        </p:nvGrpSpPr>
        <p:grpSpPr>
          <a:xfrm>
            <a:off x="142226" y="939392"/>
            <a:ext cx="180000" cy="2952000"/>
            <a:chOff x="494815" y="517368"/>
            <a:chExt cx="180000" cy="2426124"/>
          </a:xfrm>
        </p:grpSpPr>
        <p:cxnSp>
          <p:nvCxnSpPr>
            <p:cNvPr id="20" name="Google Shape;434;p6"/>
            <p:cNvCxnSpPr/>
            <p:nvPr/>
          </p:nvCxnSpPr>
          <p:spPr>
            <a:xfrm rot="10800000">
              <a:off x="635650" y="525522"/>
              <a:ext cx="0" cy="2071081"/>
            </a:xfrm>
            <a:prstGeom prst="straightConnector1">
              <a:avLst/>
            </a:prstGeom>
            <a:noFill/>
            <a:ln w="28575" cap="flat" cmpd="sng">
              <a:solidFill>
                <a:srgbClr val="FF0000"/>
              </a:solidFill>
              <a:prstDash val="solid"/>
              <a:round/>
              <a:headEnd type="none" w="sm" len="sm"/>
              <a:tailEnd type="none" w="sm" len="sm"/>
            </a:ln>
          </p:spPr>
        </p:cxnSp>
        <p:cxnSp>
          <p:nvCxnSpPr>
            <p:cNvPr id="21" name="Google Shape;435;p6"/>
            <p:cNvCxnSpPr/>
            <p:nvPr/>
          </p:nvCxnSpPr>
          <p:spPr>
            <a:xfrm rot="10800000">
              <a:off x="548898" y="517368"/>
              <a:ext cx="0" cy="2041495"/>
            </a:xfrm>
            <a:prstGeom prst="straightConnector1">
              <a:avLst/>
            </a:prstGeom>
            <a:noFill/>
            <a:ln w="28575" cap="flat" cmpd="sng">
              <a:solidFill>
                <a:srgbClr val="FF0000"/>
              </a:solidFill>
              <a:prstDash val="solid"/>
              <a:round/>
              <a:headEnd type="none" w="sm" len="sm"/>
              <a:tailEnd type="none" w="sm" len="sm"/>
            </a:ln>
          </p:spPr>
        </p:cxnSp>
        <p:sp>
          <p:nvSpPr>
            <p:cNvPr id="22" name="Google Shape;436;p6"/>
            <p:cNvSpPr/>
            <p:nvPr/>
          </p:nvSpPr>
          <p:spPr>
            <a:xfrm>
              <a:off x="494815" y="2511492"/>
              <a:ext cx="180000" cy="432000"/>
            </a:xfrm>
            <a:prstGeom prst="downArrow">
              <a:avLst>
                <a:gd name="adj1" fmla="val 50000"/>
                <a:gd name="adj2" fmla="val 50000"/>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grpSp>
      <p:sp>
        <p:nvSpPr>
          <p:cNvPr id="23" name="Google Shape;437;p6"/>
          <p:cNvSpPr/>
          <p:nvPr/>
        </p:nvSpPr>
        <p:spPr>
          <a:xfrm>
            <a:off x="1070583" y="1049964"/>
            <a:ext cx="1532657" cy="605434"/>
          </a:xfrm>
          <a:prstGeom prst="roundRect">
            <a:avLst>
              <a:gd name="adj" fmla="val 16667"/>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400" u="sng">
                <a:solidFill>
                  <a:schemeClr val="dk1"/>
                </a:solidFill>
                <a:latin typeface="Calibri"/>
                <a:ea typeface="Calibri"/>
                <a:cs typeface="Calibri"/>
                <a:sym typeface="Calibri"/>
              </a:rPr>
              <a:t>11 kV Feeder </a:t>
            </a:r>
            <a:endParaRPr/>
          </a:p>
          <a:p>
            <a:pPr marL="0" marR="0" lvl="0" indent="0" algn="ctr" rtl="0">
              <a:spcBef>
                <a:spcPts val="0"/>
              </a:spcBef>
              <a:spcAft>
                <a:spcPts val="0"/>
              </a:spcAft>
              <a:buNone/>
            </a:pPr>
            <a:r>
              <a:rPr lang="en-IN" sz="1400" u="sng">
                <a:solidFill>
                  <a:schemeClr val="dk1"/>
                </a:solidFill>
                <a:latin typeface="Calibri"/>
                <a:ea typeface="Calibri"/>
                <a:cs typeface="Calibri"/>
                <a:sym typeface="Calibri"/>
              </a:rPr>
              <a:t>1 to 1.5 MVA </a:t>
            </a:r>
            <a:endParaRPr/>
          </a:p>
        </p:txBody>
      </p:sp>
      <p:sp>
        <p:nvSpPr>
          <p:cNvPr id="24" name="Google Shape;438;p6"/>
          <p:cNvSpPr txBox="1"/>
          <p:nvPr/>
        </p:nvSpPr>
        <p:spPr>
          <a:xfrm>
            <a:off x="7454326" y="2691097"/>
            <a:ext cx="125681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200">
                <a:solidFill>
                  <a:srgbClr val="0C0C0C"/>
                </a:solidFill>
                <a:latin typeface="Calibri"/>
                <a:ea typeface="Calibri"/>
                <a:cs typeface="Calibri"/>
                <a:sym typeface="Calibri"/>
              </a:rPr>
              <a:t>Smart DT</a:t>
            </a:r>
            <a:endParaRPr/>
          </a:p>
          <a:p>
            <a:pPr marL="0" marR="0" lvl="0" indent="0" algn="l" rtl="0">
              <a:spcBef>
                <a:spcPts val="0"/>
              </a:spcBef>
              <a:spcAft>
                <a:spcPts val="0"/>
              </a:spcAft>
              <a:buNone/>
            </a:pPr>
            <a:r>
              <a:rPr lang="en-IN" sz="1200" b="1">
                <a:solidFill>
                  <a:srgbClr val="FF0000"/>
                </a:solidFill>
                <a:latin typeface="Calibri"/>
                <a:ea typeface="Calibri"/>
                <a:cs typeface="Calibri"/>
                <a:sym typeface="Calibri"/>
              </a:rPr>
              <a:t>Single Switching </a:t>
            </a:r>
            <a:endParaRPr/>
          </a:p>
          <a:p>
            <a:pPr marL="0" marR="0" lvl="0" indent="0" algn="l" rtl="0">
              <a:spcBef>
                <a:spcPts val="0"/>
              </a:spcBef>
              <a:spcAft>
                <a:spcPts val="0"/>
              </a:spcAft>
              <a:buNone/>
            </a:pPr>
            <a:r>
              <a:rPr lang="en-IN" sz="1200" b="1">
                <a:solidFill>
                  <a:srgbClr val="FF0000"/>
                </a:solidFill>
                <a:latin typeface="Calibri"/>
                <a:ea typeface="Calibri"/>
                <a:cs typeface="Calibri"/>
                <a:sym typeface="Calibri"/>
              </a:rPr>
              <a:t>Single Pump</a:t>
            </a:r>
            <a:endParaRPr sz="1200" b="1">
              <a:solidFill>
                <a:srgbClr val="FF0000"/>
              </a:solidFill>
              <a:latin typeface="Calibri"/>
              <a:ea typeface="Calibri"/>
              <a:cs typeface="Calibri"/>
              <a:sym typeface="Calibri"/>
            </a:endParaRPr>
          </a:p>
        </p:txBody>
      </p:sp>
      <p:sp>
        <p:nvSpPr>
          <p:cNvPr id="25" name="Google Shape;439;p6"/>
          <p:cNvSpPr txBox="1"/>
          <p:nvPr/>
        </p:nvSpPr>
        <p:spPr>
          <a:xfrm>
            <a:off x="10195244" y="2604805"/>
            <a:ext cx="14598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200">
                <a:solidFill>
                  <a:srgbClr val="0C0C0C"/>
                </a:solidFill>
                <a:latin typeface="Calibri"/>
                <a:ea typeface="Calibri"/>
                <a:cs typeface="Calibri"/>
                <a:sym typeface="Calibri"/>
              </a:rPr>
              <a:t> Smart DT.</a:t>
            </a:r>
            <a:endParaRPr/>
          </a:p>
          <a:p>
            <a:pPr marL="0" marR="0" lvl="0" indent="0" algn="l" rtl="0">
              <a:spcBef>
                <a:spcPts val="0"/>
              </a:spcBef>
              <a:spcAft>
                <a:spcPts val="0"/>
              </a:spcAft>
              <a:buNone/>
            </a:pPr>
            <a:r>
              <a:rPr lang="en-IN" sz="1200">
                <a:solidFill>
                  <a:srgbClr val="0C0C0C"/>
                </a:solidFill>
                <a:latin typeface="Calibri"/>
                <a:ea typeface="Calibri"/>
                <a:cs typeface="Calibri"/>
                <a:sym typeface="Calibri"/>
              </a:rPr>
              <a:t> </a:t>
            </a:r>
            <a:r>
              <a:rPr lang="en-IN" sz="1200" b="1">
                <a:solidFill>
                  <a:srgbClr val="FF0000"/>
                </a:solidFill>
                <a:latin typeface="Calibri"/>
                <a:ea typeface="Calibri"/>
                <a:cs typeface="Calibri"/>
                <a:sym typeface="Calibri"/>
              </a:rPr>
              <a:t>Multiple Switching </a:t>
            </a:r>
            <a:endParaRPr/>
          </a:p>
          <a:p>
            <a:pPr marL="0" marR="0" lvl="0" indent="0" algn="l" rtl="0">
              <a:spcBef>
                <a:spcPts val="0"/>
              </a:spcBef>
              <a:spcAft>
                <a:spcPts val="0"/>
              </a:spcAft>
              <a:buNone/>
            </a:pPr>
            <a:r>
              <a:rPr lang="en-IN" sz="1200" b="1">
                <a:solidFill>
                  <a:srgbClr val="FF0000"/>
                </a:solidFill>
                <a:latin typeface="Calibri"/>
                <a:ea typeface="Calibri"/>
                <a:cs typeface="Calibri"/>
                <a:sym typeface="Calibri"/>
              </a:rPr>
              <a:t> Pumps</a:t>
            </a:r>
            <a:endParaRPr sz="1200" b="1">
              <a:solidFill>
                <a:srgbClr val="FF0000"/>
              </a:solidFill>
              <a:latin typeface="Calibri"/>
              <a:ea typeface="Calibri"/>
              <a:cs typeface="Calibri"/>
              <a:sym typeface="Calibri"/>
            </a:endParaRPr>
          </a:p>
        </p:txBody>
      </p:sp>
      <p:grpSp>
        <p:nvGrpSpPr>
          <p:cNvPr id="26" name="Google Shape;440;p6"/>
          <p:cNvGrpSpPr/>
          <p:nvPr/>
        </p:nvGrpSpPr>
        <p:grpSpPr>
          <a:xfrm>
            <a:off x="590229" y="2171545"/>
            <a:ext cx="2561479" cy="3841812"/>
            <a:chOff x="590229" y="2171545"/>
            <a:chExt cx="2561479" cy="3841812"/>
          </a:xfrm>
        </p:grpSpPr>
        <p:sp>
          <p:nvSpPr>
            <p:cNvPr id="27" name="Google Shape;441;p6"/>
            <p:cNvSpPr txBox="1"/>
            <p:nvPr/>
          </p:nvSpPr>
          <p:spPr>
            <a:xfrm>
              <a:off x="1678495" y="2897997"/>
              <a:ext cx="97494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Residential &amp; </a:t>
              </a:r>
              <a:endParaRPr/>
            </a:p>
            <a:p>
              <a:pPr marL="0" marR="0" lvl="0" indent="0" algn="l" rtl="0">
                <a:spcBef>
                  <a:spcPts val="0"/>
                </a:spcBef>
                <a:spcAft>
                  <a:spcPts val="0"/>
                </a:spcAft>
                <a:buNone/>
              </a:pPr>
              <a:r>
                <a:rPr lang="en-IN" sz="1100">
                  <a:solidFill>
                    <a:srgbClr val="AB620D"/>
                  </a:solidFill>
                  <a:latin typeface="Calibri"/>
                  <a:ea typeface="Calibri"/>
                  <a:cs typeface="Calibri"/>
                  <a:sym typeface="Calibri"/>
                </a:rPr>
                <a:t>Commercial</a:t>
              </a:r>
              <a:endParaRPr sz="1100">
                <a:solidFill>
                  <a:srgbClr val="AB620D"/>
                </a:solidFill>
                <a:latin typeface="Calibri"/>
                <a:ea typeface="Calibri"/>
                <a:cs typeface="Calibri"/>
                <a:sym typeface="Calibri"/>
              </a:endParaRPr>
            </a:p>
          </p:txBody>
        </p:sp>
        <p:grpSp>
          <p:nvGrpSpPr>
            <p:cNvPr id="28" name="Google Shape;442;p6"/>
            <p:cNvGrpSpPr/>
            <p:nvPr/>
          </p:nvGrpSpPr>
          <p:grpSpPr>
            <a:xfrm>
              <a:off x="590229" y="2171545"/>
              <a:ext cx="2561479" cy="3841812"/>
              <a:chOff x="590229" y="2171545"/>
              <a:chExt cx="2561479" cy="3841812"/>
            </a:xfrm>
          </p:grpSpPr>
          <p:sp>
            <p:nvSpPr>
              <p:cNvPr id="29" name="Google Shape;443;p6"/>
              <p:cNvSpPr/>
              <p:nvPr/>
            </p:nvSpPr>
            <p:spPr>
              <a:xfrm>
                <a:off x="1120549" y="2171545"/>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grpSp>
            <p:nvGrpSpPr>
              <p:cNvPr id="30" name="Google Shape;444;p6"/>
              <p:cNvGrpSpPr/>
              <p:nvPr/>
            </p:nvGrpSpPr>
            <p:grpSpPr>
              <a:xfrm>
                <a:off x="590229" y="2357544"/>
                <a:ext cx="2561479" cy="3655813"/>
                <a:chOff x="590229" y="2357544"/>
                <a:chExt cx="2561479" cy="3655813"/>
              </a:xfrm>
            </p:grpSpPr>
            <p:cxnSp>
              <p:nvCxnSpPr>
                <p:cNvPr id="31" name="Google Shape;445;p6"/>
                <p:cNvCxnSpPr/>
                <p:nvPr/>
              </p:nvCxnSpPr>
              <p:spPr>
                <a:xfrm rot="10800000">
                  <a:off x="1251890" y="2371896"/>
                  <a:ext cx="0" cy="468000"/>
                </a:xfrm>
                <a:prstGeom prst="straightConnector1">
                  <a:avLst/>
                </a:prstGeom>
                <a:noFill/>
                <a:ln w="28575" cap="flat" cmpd="sng">
                  <a:solidFill>
                    <a:srgbClr val="FF0000"/>
                  </a:solidFill>
                  <a:prstDash val="solid"/>
                  <a:round/>
                  <a:headEnd type="none" w="sm" len="sm"/>
                  <a:tailEnd type="none" w="sm" len="sm"/>
                </a:ln>
              </p:spPr>
            </p:cxnSp>
            <p:cxnSp>
              <p:nvCxnSpPr>
                <p:cNvPr id="32" name="Google Shape;446;p6"/>
                <p:cNvCxnSpPr/>
                <p:nvPr/>
              </p:nvCxnSpPr>
              <p:spPr>
                <a:xfrm rot="10800000">
                  <a:off x="1186969" y="2374248"/>
                  <a:ext cx="0" cy="468000"/>
                </a:xfrm>
                <a:prstGeom prst="straightConnector1">
                  <a:avLst/>
                </a:prstGeom>
                <a:noFill/>
                <a:ln w="28575" cap="flat" cmpd="sng">
                  <a:solidFill>
                    <a:srgbClr val="FF0000"/>
                  </a:solidFill>
                  <a:prstDash val="solid"/>
                  <a:round/>
                  <a:headEnd type="none" w="sm" len="sm"/>
                  <a:tailEnd type="none" w="sm" len="sm"/>
                </a:ln>
              </p:spPr>
            </p:cxnSp>
            <p:grpSp>
              <p:nvGrpSpPr>
                <p:cNvPr id="33" name="Google Shape;447;p6"/>
                <p:cNvGrpSpPr/>
                <p:nvPr/>
              </p:nvGrpSpPr>
              <p:grpSpPr>
                <a:xfrm>
                  <a:off x="590229" y="2357544"/>
                  <a:ext cx="2561479" cy="3655813"/>
                  <a:chOff x="590232" y="2341768"/>
                  <a:chExt cx="2561479" cy="3655813"/>
                </a:xfrm>
              </p:grpSpPr>
              <p:pic>
                <p:nvPicPr>
                  <p:cNvPr id="34" name="Google Shape;448;p6"/>
                  <p:cNvPicPr preferRelativeResize="0"/>
                  <p:nvPr/>
                </p:nvPicPr>
                <p:blipFill rotWithShape="1">
                  <a:blip r:embed="rId2">
                    <a:alphaModFix/>
                  </a:blip>
                  <a:srcRect/>
                  <a:stretch/>
                </p:blipFill>
                <p:spPr>
                  <a:xfrm>
                    <a:off x="970832" y="2671766"/>
                    <a:ext cx="685800" cy="828675"/>
                  </a:xfrm>
                  <a:prstGeom prst="rect">
                    <a:avLst/>
                  </a:prstGeom>
                  <a:noFill/>
                  <a:ln>
                    <a:noFill/>
                  </a:ln>
                </p:spPr>
              </p:pic>
              <p:cxnSp>
                <p:nvCxnSpPr>
                  <p:cNvPr id="35" name="Google Shape;449;p6"/>
                  <p:cNvCxnSpPr/>
                  <p:nvPr/>
                </p:nvCxnSpPr>
                <p:spPr>
                  <a:xfrm rot="10800000">
                    <a:off x="1256151" y="3477581"/>
                    <a:ext cx="0" cy="2520000"/>
                  </a:xfrm>
                  <a:prstGeom prst="straightConnector1">
                    <a:avLst/>
                  </a:prstGeom>
                  <a:noFill/>
                  <a:ln w="28575" cap="flat" cmpd="sng">
                    <a:solidFill>
                      <a:srgbClr val="FF0000"/>
                    </a:solidFill>
                    <a:prstDash val="solid"/>
                    <a:round/>
                    <a:headEnd type="none" w="sm" len="sm"/>
                    <a:tailEnd type="none" w="sm" len="sm"/>
                  </a:ln>
                </p:spPr>
              </p:cxnSp>
              <p:sp>
                <p:nvSpPr>
                  <p:cNvPr id="36" name="Google Shape;450;p6"/>
                  <p:cNvSpPr txBox="1"/>
                  <p:nvPr/>
                </p:nvSpPr>
                <p:spPr>
                  <a:xfrm>
                    <a:off x="590232" y="3157054"/>
                    <a:ext cx="4812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433V</a:t>
                    </a:r>
                    <a:endParaRPr/>
                  </a:p>
                </p:txBody>
              </p:sp>
              <p:sp>
                <p:nvSpPr>
                  <p:cNvPr id="37" name="Google Shape;451;p6"/>
                  <p:cNvSpPr txBox="1"/>
                  <p:nvPr/>
                </p:nvSpPr>
                <p:spPr>
                  <a:xfrm>
                    <a:off x="642790" y="2717805"/>
                    <a:ext cx="48282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11KV</a:t>
                    </a:r>
                    <a:endParaRPr sz="1100">
                      <a:solidFill>
                        <a:srgbClr val="FF0000"/>
                      </a:solidFill>
                      <a:latin typeface="Calibri"/>
                      <a:ea typeface="Calibri"/>
                      <a:cs typeface="Calibri"/>
                      <a:sym typeface="Calibri"/>
                    </a:endParaRPr>
                  </a:p>
                </p:txBody>
              </p:sp>
              <p:sp>
                <p:nvSpPr>
                  <p:cNvPr id="38" name="Google Shape;452;p6"/>
                  <p:cNvSpPr txBox="1"/>
                  <p:nvPr/>
                </p:nvSpPr>
                <p:spPr>
                  <a:xfrm>
                    <a:off x="1347209" y="2494412"/>
                    <a:ext cx="63671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100KVA</a:t>
                    </a:r>
                    <a:endParaRPr sz="1100">
                      <a:solidFill>
                        <a:srgbClr val="0C0C0C"/>
                      </a:solidFill>
                      <a:latin typeface="Calibri"/>
                      <a:ea typeface="Calibri"/>
                      <a:cs typeface="Calibri"/>
                      <a:sym typeface="Calibri"/>
                    </a:endParaRPr>
                  </a:p>
                </p:txBody>
              </p:sp>
              <p:grpSp>
                <p:nvGrpSpPr>
                  <p:cNvPr id="39" name="Google Shape;453;p6"/>
                  <p:cNvGrpSpPr/>
                  <p:nvPr/>
                </p:nvGrpSpPr>
                <p:grpSpPr>
                  <a:xfrm>
                    <a:off x="1254265" y="3603638"/>
                    <a:ext cx="1897446" cy="687342"/>
                    <a:chOff x="3533827" y="2773641"/>
                    <a:chExt cx="1897446" cy="687342"/>
                  </a:xfrm>
                </p:grpSpPr>
                <p:cxnSp>
                  <p:nvCxnSpPr>
                    <p:cNvPr id="63" name="Google Shape;454;p6"/>
                    <p:cNvCxnSpPr/>
                    <p:nvPr/>
                  </p:nvCxnSpPr>
                  <p:spPr>
                    <a:xfrm>
                      <a:off x="3533827" y="3447259"/>
                      <a:ext cx="1728000" cy="0"/>
                    </a:xfrm>
                    <a:prstGeom prst="straightConnector1">
                      <a:avLst/>
                    </a:prstGeom>
                    <a:noFill/>
                    <a:ln w="28575" cap="flat" cmpd="sng">
                      <a:solidFill>
                        <a:srgbClr val="FF0000"/>
                      </a:solidFill>
                      <a:prstDash val="solid"/>
                      <a:round/>
                      <a:headEnd type="none" w="sm" len="sm"/>
                      <a:tailEnd type="none" w="sm" len="sm"/>
                    </a:ln>
                  </p:spPr>
                </p:cxnSp>
                <p:grpSp>
                  <p:nvGrpSpPr>
                    <p:cNvPr id="64" name="Google Shape;455;p6"/>
                    <p:cNvGrpSpPr/>
                    <p:nvPr/>
                  </p:nvGrpSpPr>
                  <p:grpSpPr>
                    <a:xfrm>
                      <a:off x="3801495" y="2773641"/>
                      <a:ext cx="1629778" cy="687342"/>
                      <a:chOff x="3801495" y="2773641"/>
                      <a:chExt cx="1629778" cy="687342"/>
                    </a:xfrm>
                  </p:grpSpPr>
                  <p:grpSp>
                    <p:nvGrpSpPr>
                      <p:cNvPr id="65" name="Google Shape;456;p6"/>
                      <p:cNvGrpSpPr/>
                      <p:nvPr/>
                    </p:nvGrpSpPr>
                    <p:grpSpPr>
                      <a:xfrm>
                        <a:off x="3801495" y="2778055"/>
                        <a:ext cx="377026" cy="671782"/>
                        <a:chOff x="3801495" y="2778055"/>
                        <a:chExt cx="377026" cy="671782"/>
                      </a:xfrm>
                    </p:grpSpPr>
                    <p:pic>
                      <p:nvPicPr>
                        <p:cNvPr id="75" name="Google Shape;457;p6"/>
                        <p:cNvPicPr preferRelativeResize="0"/>
                        <p:nvPr/>
                      </p:nvPicPr>
                      <p:blipFill rotWithShape="1">
                        <a:blip r:embed="rId3">
                          <a:alphaModFix/>
                        </a:blip>
                        <a:srcRect/>
                        <a:stretch/>
                      </p:blipFill>
                      <p:spPr>
                        <a:xfrm>
                          <a:off x="3814374" y="2969935"/>
                          <a:ext cx="342900" cy="361950"/>
                        </a:xfrm>
                        <a:prstGeom prst="rect">
                          <a:avLst/>
                        </a:prstGeom>
                        <a:noFill/>
                        <a:ln>
                          <a:noFill/>
                        </a:ln>
                      </p:spPr>
                    </p:pic>
                    <p:sp>
                      <p:nvSpPr>
                        <p:cNvPr id="76" name="Google Shape;458;p6"/>
                        <p:cNvSpPr txBox="1"/>
                        <p:nvPr/>
                      </p:nvSpPr>
                      <p:spPr>
                        <a:xfrm>
                          <a:off x="3801495" y="2778055"/>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M1</a:t>
                          </a:r>
                          <a:endParaRPr sz="1100">
                            <a:solidFill>
                              <a:srgbClr val="FF0000"/>
                            </a:solidFill>
                            <a:latin typeface="Calibri"/>
                            <a:ea typeface="Calibri"/>
                            <a:cs typeface="Calibri"/>
                            <a:sym typeface="Calibri"/>
                          </a:endParaRPr>
                        </a:p>
                      </p:txBody>
                    </p:sp>
                    <p:cxnSp>
                      <p:nvCxnSpPr>
                        <p:cNvPr id="77" name="Google Shape;459;p6"/>
                        <p:cNvCxnSpPr/>
                        <p:nvPr/>
                      </p:nvCxnSpPr>
                      <p:spPr>
                        <a:xfrm rot="10800000">
                          <a:off x="3994224" y="3305837"/>
                          <a:ext cx="3" cy="144000"/>
                        </a:xfrm>
                        <a:prstGeom prst="straightConnector1">
                          <a:avLst/>
                        </a:prstGeom>
                        <a:noFill/>
                        <a:ln w="28575" cap="flat" cmpd="sng">
                          <a:solidFill>
                            <a:srgbClr val="FF0000"/>
                          </a:solidFill>
                          <a:prstDash val="solid"/>
                          <a:round/>
                          <a:headEnd type="none" w="sm" len="sm"/>
                          <a:tailEnd type="none" w="sm" len="sm"/>
                        </a:ln>
                      </p:spPr>
                    </p:cxnSp>
                  </p:grpSp>
                  <p:grpSp>
                    <p:nvGrpSpPr>
                      <p:cNvPr id="66" name="Google Shape;460;p6"/>
                      <p:cNvGrpSpPr/>
                      <p:nvPr/>
                    </p:nvGrpSpPr>
                    <p:grpSpPr>
                      <a:xfrm>
                        <a:off x="4330853" y="2789201"/>
                        <a:ext cx="377026" cy="671782"/>
                        <a:chOff x="3801495" y="2778055"/>
                        <a:chExt cx="377026" cy="671782"/>
                      </a:xfrm>
                    </p:grpSpPr>
                    <p:pic>
                      <p:nvPicPr>
                        <p:cNvPr id="72" name="Google Shape;461;p6"/>
                        <p:cNvPicPr preferRelativeResize="0"/>
                        <p:nvPr/>
                      </p:nvPicPr>
                      <p:blipFill rotWithShape="1">
                        <a:blip r:embed="rId3">
                          <a:alphaModFix/>
                        </a:blip>
                        <a:srcRect/>
                        <a:stretch/>
                      </p:blipFill>
                      <p:spPr>
                        <a:xfrm>
                          <a:off x="3814374" y="2969935"/>
                          <a:ext cx="342900" cy="361950"/>
                        </a:xfrm>
                        <a:prstGeom prst="rect">
                          <a:avLst/>
                        </a:prstGeom>
                        <a:noFill/>
                        <a:ln>
                          <a:noFill/>
                        </a:ln>
                      </p:spPr>
                    </p:pic>
                    <p:sp>
                      <p:nvSpPr>
                        <p:cNvPr id="73" name="Google Shape;462;p6"/>
                        <p:cNvSpPr txBox="1"/>
                        <p:nvPr/>
                      </p:nvSpPr>
                      <p:spPr>
                        <a:xfrm>
                          <a:off x="3801495" y="2778055"/>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M2</a:t>
                          </a:r>
                          <a:endParaRPr sz="1100">
                            <a:solidFill>
                              <a:srgbClr val="FF0000"/>
                            </a:solidFill>
                            <a:latin typeface="Calibri"/>
                            <a:ea typeface="Calibri"/>
                            <a:cs typeface="Calibri"/>
                            <a:sym typeface="Calibri"/>
                          </a:endParaRPr>
                        </a:p>
                      </p:txBody>
                    </p:sp>
                    <p:cxnSp>
                      <p:nvCxnSpPr>
                        <p:cNvPr id="74" name="Google Shape;463;p6"/>
                        <p:cNvCxnSpPr/>
                        <p:nvPr/>
                      </p:nvCxnSpPr>
                      <p:spPr>
                        <a:xfrm rot="10800000">
                          <a:off x="3994224" y="3305837"/>
                          <a:ext cx="3" cy="144000"/>
                        </a:xfrm>
                        <a:prstGeom prst="straightConnector1">
                          <a:avLst/>
                        </a:prstGeom>
                        <a:noFill/>
                        <a:ln w="28575" cap="flat" cmpd="sng">
                          <a:solidFill>
                            <a:srgbClr val="FF0000"/>
                          </a:solidFill>
                          <a:prstDash val="solid"/>
                          <a:round/>
                          <a:headEnd type="none" w="sm" len="sm"/>
                          <a:tailEnd type="none" w="sm" len="sm"/>
                        </a:ln>
                      </p:spPr>
                    </p:cxnSp>
                  </p:grpSp>
                  <p:grpSp>
                    <p:nvGrpSpPr>
                      <p:cNvPr id="67" name="Google Shape;464;p6"/>
                      <p:cNvGrpSpPr/>
                      <p:nvPr/>
                    </p:nvGrpSpPr>
                    <p:grpSpPr>
                      <a:xfrm>
                        <a:off x="5052643" y="2773641"/>
                        <a:ext cx="378630" cy="671782"/>
                        <a:chOff x="3801495" y="2778055"/>
                        <a:chExt cx="378630" cy="671782"/>
                      </a:xfrm>
                    </p:grpSpPr>
                    <p:pic>
                      <p:nvPicPr>
                        <p:cNvPr id="69" name="Google Shape;465;p6"/>
                        <p:cNvPicPr preferRelativeResize="0"/>
                        <p:nvPr/>
                      </p:nvPicPr>
                      <p:blipFill rotWithShape="1">
                        <a:blip r:embed="rId3">
                          <a:alphaModFix/>
                        </a:blip>
                        <a:srcRect/>
                        <a:stretch/>
                      </p:blipFill>
                      <p:spPr>
                        <a:xfrm>
                          <a:off x="3814374" y="2969935"/>
                          <a:ext cx="342900" cy="361950"/>
                        </a:xfrm>
                        <a:prstGeom prst="rect">
                          <a:avLst/>
                        </a:prstGeom>
                        <a:noFill/>
                        <a:ln>
                          <a:noFill/>
                        </a:ln>
                      </p:spPr>
                    </p:pic>
                    <p:sp>
                      <p:nvSpPr>
                        <p:cNvPr id="70" name="Google Shape;466;p6"/>
                        <p:cNvSpPr txBox="1"/>
                        <p:nvPr/>
                      </p:nvSpPr>
                      <p:spPr>
                        <a:xfrm>
                          <a:off x="3801495" y="2778055"/>
                          <a:ext cx="37863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Mn</a:t>
                          </a:r>
                          <a:endParaRPr sz="1100">
                            <a:solidFill>
                              <a:srgbClr val="FF0000"/>
                            </a:solidFill>
                            <a:latin typeface="Calibri"/>
                            <a:ea typeface="Calibri"/>
                            <a:cs typeface="Calibri"/>
                            <a:sym typeface="Calibri"/>
                          </a:endParaRPr>
                        </a:p>
                      </p:txBody>
                    </p:sp>
                    <p:cxnSp>
                      <p:nvCxnSpPr>
                        <p:cNvPr id="71" name="Google Shape;467;p6"/>
                        <p:cNvCxnSpPr/>
                        <p:nvPr/>
                      </p:nvCxnSpPr>
                      <p:spPr>
                        <a:xfrm rot="10800000">
                          <a:off x="3994224" y="3305837"/>
                          <a:ext cx="3" cy="144000"/>
                        </a:xfrm>
                        <a:prstGeom prst="straightConnector1">
                          <a:avLst/>
                        </a:prstGeom>
                        <a:noFill/>
                        <a:ln w="28575" cap="flat" cmpd="sng">
                          <a:solidFill>
                            <a:srgbClr val="FF0000"/>
                          </a:solidFill>
                          <a:prstDash val="solid"/>
                          <a:round/>
                          <a:headEnd type="none" w="sm" len="sm"/>
                          <a:tailEnd type="none" w="sm" len="sm"/>
                        </a:ln>
                      </p:spPr>
                    </p:cxnSp>
                  </p:grpSp>
                  <p:cxnSp>
                    <p:nvCxnSpPr>
                      <p:cNvPr id="68" name="Google Shape;468;p6"/>
                      <p:cNvCxnSpPr/>
                      <p:nvPr/>
                    </p:nvCxnSpPr>
                    <p:spPr>
                      <a:xfrm>
                        <a:off x="4686632" y="3131863"/>
                        <a:ext cx="504000" cy="0"/>
                      </a:xfrm>
                      <a:prstGeom prst="straightConnector1">
                        <a:avLst/>
                      </a:prstGeom>
                      <a:noFill/>
                      <a:ln w="28575" cap="flat" cmpd="sng">
                        <a:solidFill>
                          <a:schemeClr val="dk1"/>
                        </a:solidFill>
                        <a:prstDash val="dashDot"/>
                        <a:round/>
                        <a:headEnd type="none" w="sm" len="sm"/>
                        <a:tailEnd type="none" w="sm" len="sm"/>
                      </a:ln>
                    </p:spPr>
                  </p:cxnSp>
                </p:grpSp>
              </p:grpSp>
              <p:grpSp>
                <p:nvGrpSpPr>
                  <p:cNvPr id="40" name="Google Shape;469;p6"/>
                  <p:cNvGrpSpPr/>
                  <p:nvPr/>
                </p:nvGrpSpPr>
                <p:grpSpPr>
                  <a:xfrm>
                    <a:off x="1251890" y="4463886"/>
                    <a:ext cx="1897446" cy="687342"/>
                    <a:chOff x="3533827" y="2773641"/>
                    <a:chExt cx="1897446" cy="687342"/>
                  </a:xfrm>
                </p:grpSpPr>
                <p:cxnSp>
                  <p:nvCxnSpPr>
                    <p:cNvPr id="48" name="Google Shape;470;p6"/>
                    <p:cNvCxnSpPr/>
                    <p:nvPr/>
                  </p:nvCxnSpPr>
                  <p:spPr>
                    <a:xfrm>
                      <a:off x="3533827" y="3447259"/>
                      <a:ext cx="1728000" cy="0"/>
                    </a:xfrm>
                    <a:prstGeom prst="straightConnector1">
                      <a:avLst/>
                    </a:prstGeom>
                    <a:noFill/>
                    <a:ln w="28575" cap="flat" cmpd="sng">
                      <a:solidFill>
                        <a:srgbClr val="FF0000"/>
                      </a:solidFill>
                      <a:prstDash val="solid"/>
                      <a:round/>
                      <a:headEnd type="none" w="sm" len="sm"/>
                      <a:tailEnd type="none" w="sm" len="sm"/>
                    </a:ln>
                  </p:spPr>
                </p:cxnSp>
                <p:grpSp>
                  <p:nvGrpSpPr>
                    <p:cNvPr id="49" name="Google Shape;471;p6"/>
                    <p:cNvGrpSpPr/>
                    <p:nvPr/>
                  </p:nvGrpSpPr>
                  <p:grpSpPr>
                    <a:xfrm>
                      <a:off x="3801495" y="2773641"/>
                      <a:ext cx="1629778" cy="687342"/>
                      <a:chOff x="3801495" y="2773641"/>
                      <a:chExt cx="1629778" cy="687342"/>
                    </a:xfrm>
                  </p:grpSpPr>
                  <p:grpSp>
                    <p:nvGrpSpPr>
                      <p:cNvPr id="50" name="Google Shape;472;p6"/>
                      <p:cNvGrpSpPr/>
                      <p:nvPr/>
                    </p:nvGrpSpPr>
                    <p:grpSpPr>
                      <a:xfrm>
                        <a:off x="3801495" y="2778055"/>
                        <a:ext cx="377026" cy="671782"/>
                        <a:chOff x="3801495" y="2778055"/>
                        <a:chExt cx="377026" cy="671782"/>
                      </a:xfrm>
                    </p:grpSpPr>
                    <p:pic>
                      <p:nvPicPr>
                        <p:cNvPr id="60" name="Google Shape;473;p6"/>
                        <p:cNvPicPr preferRelativeResize="0"/>
                        <p:nvPr/>
                      </p:nvPicPr>
                      <p:blipFill rotWithShape="1">
                        <a:blip r:embed="rId3">
                          <a:alphaModFix/>
                        </a:blip>
                        <a:srcRect/>
                        <a:stretch/>
                      </p:blipFill>
                      <p:spPr>
                        <a:xfrm>
                          <a:off x="3814374" y="2969935"/>
                          <a:ext cx="342900" cy="361950"/>
                        </a:xfrm>
                        <a:prstGeom prst="rect">
                          <a:avLst/>
                        </a:prstGeom>
                        <a:noFill/>
                        <a:ln>
                          <a:noFill/>
                        </a:ln>
                      </p:spPr>
                    </p:pic>
                    <p:sp>
                      <p:nvSpPr>
                        <p:cNvPr id="61" name="Google Shape;474;p6"/>
                        <p:cNvSpPr txBox="1"/>
                        <p:nvPr/>
                      </p:nvSpPr>
                      <p:spPr>
                        <a:xfrm>
                          <a:off x="3801495" y="2778055"/>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M1</a:t>
                          </a:r>
                          <a:endParaRPr sz="1100">
                            <a:solidFill>
                              <a:srgbClr val="FF0000"/>
                            </a:solidFill>
                            <a:latin typeface="Calibri"/>
                            <a:ea typeface="Calibri"/>
                            <a:cs typeface="Calibri"/>
                            <a:sym typeface="Calibri"/>
                          </a:endParaRPr>
                        </a:p>
                      </p:txBody>
                    </p:sp>
                    <p:cxnSp>
                      <p:nvCxnSpPr>
                        <p:cNvPr id="62" name="Google Shape;475;p6"/>
                        <p:cNvCxnSpPr/>
                        <p:nvPr/>
                      </p:nvCxnSpPr>
                      <p:spPr>
                        <a:xfrm rot="10800000">
                          <a:off x="3994224" y="3305837"/>
                          <a:ext cx="3" cy="144000"/>
                        </a:xfrm>
                        <a:prstGeom prst="straightConnector1">
                          <a:avLst/>
                        </a:prstGeom>
                        <a:noFill/>
                        <a:ln w="28575" cap="flat" cmpd="sng">
                          <a:solidFill>
                            <a:srgbClr val="FF0000"/>
                          </a:solidFill>
                          <a:prstDash val="solid"/>
                          <a:round/>
                          <a:headEnd type="none" w="sm" len="sm"/>
                          <a:tailEnd type="none" w="sm" len="sm"/>
                        </a:ln>
                      </p:spPr>
                    </p:cxnSp>
                  </p:grpSp>
                  <p:grpSp>
                    <p:nvGrpSpPr>
                      <p:cNvPr id="51" name="Google Shape;476;p6"/>
                      <p:cNvGrpSpPr/>
                      <p:nvPr/>
                    </p:nvGrpSpPr>
                    <p:grpSpPr>
                      <a:xfrm>
                        <a:off x="4330853" y="2789201"/>
                        <a:ext cx="377026" cy="671782"/>
                        <a:chOff x="3801495" y="2778055"/>
                        <a:chExt cx="377026" cy="671782"/>
                      </a:xfrm>
                    </p:grpSpPr>
                    <p:pic>
                      <p:nvPicPr>
                        <p:cNvPr id="57" name="Google Shape;477;p6"/>
                        <p:cNvPicPr preferRelativeResize="0"/>
                        <p:nvPr/>
                      </p:nvPicPr>
                      <p:blipFill rotWithShape="1">
                        <a:blip r:embed="rId3">
                          <a:alphaModFix/>
                        </a:blip>
                        <a:srcRect/>
                        <a:stretch/>
                      </p:blipFill>
                      <p:spPr>
                        <a:xfrm>
                          <a:off x="3814374" y="2969935"/>
                          <a:ext cx="342900" cy="361950"/>
                        </a:xfrm>
                        <a:prstGeom prst="rect">
                          <a:avLst/>
                        </a:prstGeom>
                        <a:noFill/>
                        <a:ln>
                          <a:noFill/>
                        </a:ln>
                      </p:spPr>
                    </p:pic>
                    <p:sp>
                      <p:nvSpPr>
                        <p:cNvPr id="58" name="Google Shape;478;p6"/>
                        <p:cNvSpPr txBox="1"/>
                        <p:nvPr/>
                      </p:nvSpPr>
                      <p:spPr>
                        <a:xfrm>
                          <a:off x="3801495" y="2778055"/>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M2</a:t>
                          </a:r>
                          <a:endParaRPr sz="1100">
                            <a:solidFill>
                              <a:srgbClr val="FF0000"/>
                            </a:solidFill>
                            <a:latin typeface="Calibri"/>
                            <a:ea typeface="Calibri"/>
                            <a:cs typeface="Calibri"/>
                            <a:sym typeface="Calibri"/>
                          </a:endParaRPr>
                        </a:p>
                      </p:txBody>
                    </p:sp>
                    <p:cxnSp>
                      <p:nvCxnSpPr>
                        <p:cNvPr id="59" name="Google Shape;479;p6"/>
                        <p:cNvCxnSpPr/>
                        <p:nvPr/>
                      </p:nvCxnSpPr>
                      <p:spPr>
                        <a:xfrm rot="10800000">
                          <a:off x="3994224" y="3305837"/>
                          <a:ext cx="3" cy="144000"/>
                        </a:xfrm>
                        <a:prstGeom prst="straightConnector1">
                          <a:avLst/>
                        </a:prstGeom>
                        <a:noFill/>
                        <a:ln w="28575" cap="flat" cmpd="sng">
                          <a:solidFill>
                            <a:srgbClr val="FF0000"/>
                          </a:solidFill>
                          <a:prstDash val="solid"/>
                          <a:round/>
                          <a:headEnd type="none" w="sm" len="sm"/>
                          <a:tailEnd type="none" w="sm" len="sm"/>
                        </a:ln>
                      </p:spPr>
                    </p:cxnSp>
                  </p:grpSp>
                  <p:grpSp>
                    <p:nvGrpSpPr>
                      <p:cNvPr id="52" name="Google Shape;480;p6"/>
                      <p:cNvGrpSpPr/>
                      <p:nvPr/>
                    </p:nvGrpSpPr>
                    <p:grpSpPr>
                      <a:xfrm>
                        <a:off x="5052643" y="2773641"/>
                        <a:ext cx="378630" cy="671782"/>
                        <a:chOff x="3801495" y="2778055"/>
                        <a:chExt cx="378630" cy="671782"/>
                      </a:xfrm>
                    </p:grpSpPr>
                    <p:pic>
                      <p:nvPicPr>
                        <p:cNvPr id="54" name="Google Shape;481;p6"/>
                        <p:cNvPicPr preferRelativeResize="0"/>
                        <p:nvPr/>
                      </p:nvPicPr>
                      <p:blipFill rotWithShape="1">
                        <a:blip r:embed="rId3">
                          <a:alphaModFix/>
                        </a:blip>
                        <a:srcRect/>
                        <a:stretch/>
                      </p:blipFill>
                      <p:spPr>
                        <a:xfrm>
                          <a:off x="3814374" y="2969935"/>
                          <a:ext cx="342900" cy="361950"/>
                        </a:xfrm>
                        <a:prstGeom prst="rect">
                          <a:avLst/>
                        </a:prstGeom>
                        <a:noFill/>
                        <a:ln>
                          <a:noFill/>
                        </a:ln>
                      </p:spPr>
                    </p:pic>
                    <p:sp>
                      <p:nvSpPr>
                        <p:cNvPr id="55" name="Google Shape;482;p6"/>
                        <p:cNvSpPr txBox="1"/>
                        <p:nvPr/>
                      </p:nvSpPr>
                      <p:spPr>
                        <a:xfrm>
                          <a:off x="3801495" y="2778055"/>
                          <a:ext cx="37863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Mn</a:t>
                          </a:r>
                          <a:endParaRPr sz="1100">
                            <a:solidFill>
                              <a:srgbClr val="FF0000"/>
                            </a:solidFill>
                            <a:latin typeface="Calibri"/>
                            <a:ea typeface="Calibri"/>
                            <a:cs typeface="Calibri"/>
                            <a:sym typeface="Calibri"/>
                          </a:endParaRPr>
                        </a:p>
                      </p:txBody>
                    </p:sp>
                    <p:cxnSp>
                      <p:nvCxnSpPr>
                        <p:cNvPr id="56" name="Google Shape;483;p6"/>
                        <p:cNvCxnSpPr/>
                        <p:nvPr/>
                      </p:nvCxnSpPr>
                      <p:spPr>
                        <a:xfrm rot="10800000">
                          <a:off x="3994224" y="3305837"/>
                          <a:ext cx="3" cy="144000"/>
                        </a:xfrm>
                        <a:prstGeom prst="straightConnector1">
                          <a:avLst/>
                        </a:prstGeom>
                        <a:noFill/>
                        <a:ln w="28575" cap="flat" cmpd="sng">
                          <a:solidFill>
                            <a:srgbClr val="FF0000"/>
                          </a:solidFill>
                          <a:prstDash val="solid"/>
                          <a:round/>
                          <a:headEnd type="none" w="sm" len="sm"/>
                          <a:tailEnd type="none" w="sm" len="sm"/>
                        </a:ln>
                      </p:spPr>
                    </p:cxnSp>
                  </p:grpSp>
                  <p:cxnSp>
                    <p:nvCxnSpPr>
                      <p:cNvPr id="53" name="Google Shape;484;p6"/>
                      <p:cNvCxnSpPr/>
                      <p:nvPr/>
                    </p:nvCxnSpPr>
                    <p:spPr>
                      <a:xfrm>
                        <a:off x="4686632" y="3131863"/>
                        <a:ext cx="504000" cy="0"/>
                      </a:xfrm>
                      <a:prstGeom prst="straightConnector1">
                        <a:avLst/>
                      </a:prstGeom>
                      <a:noFill/>
                      <a:ln w="28575" cap="flat" cmpd="sng">
                        <a:solidFill>
                          <a:schemeClr val="dk1"/>
                        </a:solidFill>
                        <a:prstDash val="dashDot"/>
                        <a:round/>
                        <a:headEnd type="none" w="sm" len="sm"/>
                        <a:tailEnd type="none" w="sm" len="sm"/>
                      </a:ln>
                    </p:spPr>
                  </p:cxnSp>
                </p:grpSp>
              </p:grpSp>
              <p:grpSp>
                <p:nvGrpSpPr>
                  <p:cNvPr id="41" name="Google Shape;485;p6"/>
                  <p:cNvGrpSpPr/>
                  <p:nvPr/>
                </p:nvGrpSpPr>
                <p:grpSpPr>
                  <a:xfrm>
                    <a:off x="1249924" y="5303367"/>
                    <a:ext cx="644694" cy="671782"/>
                    <a:chOff x="3533827" y="2778055"/>
                    <a:chExt cx="644694" cy="671782"/>
                  </a:xfrm>
                </p:grpSpPr>
                <p:cxnSp>
                  <p:nvCxnSpPr>
                    <p:cNvPr id="43" name="Google Shape;486;p6"/>
                    <p:cNvCxnSpPr/>
                    <p:nvPr/>
                  </p:nvCxnSpPr>
                  <p:spPr>
                    <a:xfrm>
                      <a:off x="3533827" y="3447259"/>
                      <a:ext cx="460397" cy="0"/>
                    </a:xfrm>
                    <a:prstGeom prst="straightConnector1">
                      <a:avLst/>
                    </a:prstGeom>
                    <a:noFill/>
                    <a:ln w="28575" cap="flat" cmpd="sng">
                      <a:solidFill>
                        <a:srgbClr val="FF0000"/>
                      </a:solidFill>
                      <a:prstDash val="solid"/>
                      <a:round/>
                      <a:headEnd type="none" w="sm" len="sm"/>
                      <a:tailEnd type="none" w="sm" len="sm"/>
                    </a:ln>
                  </p:spPr>
                </p:cxnSp>
                <p:grpSp>
                  <p:nvGrpSpPr>
                    <p:cNvPr id="44" name="Google Shape;487;p6"/>
                    <p:cNvGrpSpPr/>
                    <p:nvPr/>
                  </p:nvGrpSpPr>
                  <p:grpSpPr>
                    <a:xfrm>
                      <a:off x="3801495" y="2778055"/>
                      <a:ext cx="377026" cy="671782"/>
                      <a:chOff x="3801495" y="2778055"/>
                      <a:chExt cx="377026" cy="671782"/>
                    </a:xfrm>
                  </p:grpSpPr>
                  <p:pic>
                    <p:nvPicPr>
                      <p:cNvPr id="45" name="Google Shape;488;p6"/>
                      <p:cNvPicPr preferRelativeResize="0"/>
                      <p:nvPr/>
                    </p:nvPicPr>
                    <p:blipFill rotWithShape="1">
                      <a:blip r:embed="rId3">
                        <a:alphaModFix/>
                      </a:blip>
                      <a:srcRect/>
                      <a:stretch/>
                    </p:blipFill>
                    <p:spPr>
                      <a:xfrm>
                        <a:off x="3814374" y="2969935"/>
                        <a:ext cx="342900" cy="361950"/>
                      </a:xfrm>
                      <a:prstGeom prst="rect">
                        <a:avLst/>
                      </a:prstGeom>
                      <a:noFill/>
                      <a:ln>
                        <a:noFill/>
                      </a:ln>
                    </p:spPr>
                  </p:pic>
                  <p:sp>
                    <p:nvSpPr>
                      <p:cNvPr id="46" name="Google Shape;489;p6"/>
                      <p:cNvSpPr txBox="1"/>
                      <p:nvPr/>
                    </p:nvSpPr>
                    <p:spPr>
                      <a:xfrm>
                        <a:off x="3801495" y="2778055"/>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M1</a:t>
                        </a:r>
                        <a:endParaRPr sz="1100">
                          <a:solidFill>
                            <a:srgbClr val="FF0000"/>
                          </a:solidFill>
                          <a:latin typeface="Calibri"/>
                          <a:ea typeface="Calibri"/>
                          <a:cs typeface="Calibri"/>
                          <a:sym typeface="Calibri"/>
                        </a:endParaRPr>
                      </a:p>
                    </p:txBody>
                  </p:sp>
                  <p:cxnSp>
                    <p:nvCxnSpPr>
                      <p:cNvPr id="47" name="Google Shape;490;p6"/>
                      <p:cNvCxnSpPr/>
                      <p:nvPr/>
                    </p:nvCxnSpPr>
                    <p:spPr>
                      <a:xfrm rot="10800000">
                        <a:off x="3994224" y="3305837"/>
                        <a:ext cx="3" cy="144000"/>
                      </a:xfrm>
                      <a:prstGeom prst="straightConnector1">
                        <a:avLst/>
                      </a:prstGeom>
                      <a:noFill/>
                      <a:ln w="28575" cap="flat" cmpd="sng">
                        <a:solidFill>
                          <a:srgbClr val="FF0000"/>
                        </a:solidFill>
                        <a:prstDash val="solid"/>
                        <a:round/>
                        <a:headEnd type="none" w="sm" len="sm"/>
                        <a:tailEnd type="none" w="sm" len="sm"/>
                      </a:ln>
                    </p:spPr>
                  </p:cxnSp>
                </p:grpSp>
              </p:grpSp>
              <p:sp>
                <p:nvSpPr>
                  <p:cNvPr id="42" name="Google Shape;491;p6"/>
                  <p:cNvSpPr/>
                  <p:nvPr/>
                </p:nvSpPr>
                <p:spPr>
                  <a:xfrm>
                    <a:off x="711912" y="2341768"/>
                    <a:ext cx="419054" cy="427622"/>
                  </a:xfrm>
                  <a:prstGeom prst="ellipse">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grpSp>
          </p:grpSp>
        </p:grpSp>
      </p:grpSp>
      <p:grpSp>
        <p:nvGrpSpPr>
          <p:cNvPr id="78" name="Google Shape;492;p6"/>
          <p:cNvGrpSpPr/>
          <p:nvPr/>
        </p:nvGrpSpPr>
        <p:grpSpPr>
          <a:xfrm>
            <a:off x="2653647" y="2225758"/>
            <a:ext cx="1476427" cy="2218547"/>
            <a:chOff x="2653647" y="2174483"/>
            <a:chExt cx="1476427" cy="2218547"/>
          </a:xfrm>
        </p:grpSpPr>
        <p:pic>
          <p:nvPicPr>
            <p:cNvPr id="79" name="Google Shape;493;p6"/>
            <p:cNvPicPr preferRelativeResize="0"/>
            <p:nvPr/>
          </p:nvPicPr>
          <p:blipFill rotWithShape="1">
            <a:blip r:embed="rId2">
              <a:alphaModFix/>
            </a:blip>
            <a:srcRect/>
            <a:stretch/>
          </p:blipFill>
          <p:spPr>
            <a:xfrm>
              <a:off x="3001430" y="2674704"/>
              <a:ext cx="685800" cy="828675"/>
            </a:xfrm>
            <a:prstGeom prst="rect">
              <a:avLst/>
            </a:prstGeom>
            <a:noFill/>
            <a:ln>
              <a:noFill/>
            </a:ln>
          </p:spPr>
        </p:pic>
        <p:cxnSp>
          <p:nvCxnSpPr>
            <p:cNvPr id="80" name="Google Shape;494;p6"/>
            <p:cNvCxnSpPr/>
            <p:nvPr/>
          </p:nvCxnSpPr>
          <p:spPr>
            <a:xfrm rot="10800000">
              <a:off x="3286749" y="3480519"/>
              <a:ext cx="3" cy="615198"/>
            </a:xfrm>
            <a:prstGeom prst="straightConnector1">
              <a:avLst/>
            </a:prstGeom>
            <a:noFill/>
            <a:ln w="28575" cap="flat" cmpd="sng">
              <a:solidFill>
                <a:srgbClr val="FF0000"/>
              </a:solidFill>
              <a:prstDash val="solid"/>
              <a:round/>
              <a:headEnd type="none" w="sm" len="sm"/>
              <a:tailEnd type="none" w="sm" len="sm"/>
            </a:ln>
          </p:spPr>
        </p:cxnSp>
        <p:sp>
          <p:nvSpPr>
            <p:cNvPr id="81" name="Google Shape;495;p6"/>
            <p:cNvSpPr/>
            <p:nvPr/>
          </p:nvSpPr>
          <p:spPr>
            <a:xfrm>
              <a:off x="3151147" y="2174483"/>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sp>
          <p:nvSpPr>
            <p:cNvPr id="82" name="Google Shape;496;p6"/>
            <p:cNvSpPr txBox="1"/>
            <p:nvPr/>
          </p:nvSpPr>
          <p:spPr>
            <a:xfrm>
              <a:off x="2656165" y="3337181"/>
              <a:ext cx="48122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433V</a:t>
              </a:r>
              <a:endParaRPr/>
            </a:p>
          </p:txBody>
        </p:sp>
        <p:sp>
          <p:nvSpPr>
            <p:cNvPr id="83" name="Google Shape;497;p6"/>
            <p:cNvSpPr txBox="1"/>
            <p:nvPr/>
          </p:nvSpPr>
          <p:spPr>
            <a:xfrm>
              <a:off x="2653647" y="2746418"/>
              <a:ext cx="48282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11KV</a:t>
              </a:r>
              <a:endParaRPr sz="1100">
                <a:solidFill>
                  <a:srgbClr val="FF0000"/>
                </a:solidFill>
                <a:latin typeface="Calibri"/>
                <a:ea typeface="Calibri"/>
                <a:cs typeface="Calibri"/>
                <a:sym typeface="Calibri"/>
              </a:endParaRPr>
            </a:p>
          </p:txBody>
        </p:sp>
        <p:sp>
          <p:nvSpPr>
            <p:cNvPr id="84" name="Google Shape;498;p6"/>
            <p:cNvSpPr txBox="1"/>
            <p:nvPr/>
          </p:nvSpPr>
          <p:spPr>
            <a:xfrm>
              <a:off x="3371343" y="2496560"/>
              <a:ext cx="56457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63KVA</a:t>
              </a:r>
              <a:endParaRPr sz="1100">
                <a:solidFill>
                  <a:srgbClr val="0C0C0C"/>
                </a:solidFill>
                <a:latin typeface="Calibri"/>
                <a:ea typeface="Calibri"/>
                <a:cs typeface="Calibri"/>
                <a:sym typeface="Calibri"/>
              </a:endParaRPr>
            </a:p>
          </p:txBody>
        </p:sp>
        <p:cxnSp>
          <p:nvCxnSpPr>
            <p:cNvPr id="85" name="Google Shape;499;p6"/>
            <p:cNvCxnSpPr/>
            <p:nvPr/>
          </p:nvCxnSpPr>
          <p:spPr>
            <a:xfrm rot="10800000">
              <a:off x="3286753" y="2374248"/>
              <a:ext cx="0" cy="468000"/>
            </a:xfrm>
            <a:prstGeom prst="straightConnector1">
              <a:avLst/>
            </a:prstGeom>
            <a:noFill/>
            <a:ln w="28575" cap="flat" cmpd="sng">
              <a:solidFill>
                <a:srgbClr val="FF0000"/>
              </a:solidFill>
              <a:prstDash val="solid"/>
              <a:round/>
              <a:headEnd type="none" w="sm" len="sm"/>
              <a:tailEnd type="none" w="sm" len="sm"/>
            </a:ln>
          </p:spPr>
        </p:cxnSp>
        <p:cxnSp>
          <p:nvCxnSpPr>
            <p:cNvPr id="86" name="Google Shape;500;p6"/>
            <p:cNvCxnSpPr/>
            <p:nvPr/>
          </p:nvCxnSpPr>
          <p:spPr>
            <a:xfrm rot="10800000">
              <a:off x="3221832" y="2376600"/>
              <a:ext cx="0" cy="468000"/>
            </a:xfrm>
            <a:prstGeom prst="straightConnector1">
              <a:avLst/>
            </a:prstGeom>
            <a:noFill/>
            <a:ln w="28575" cap="flat" cmpd="sng">
              <a:solidFill>
                <a:srgbClr val="FF0000"/>
              </a:solidFill>
              <a:prstDash val="solid"/>
              <a:round/>
              <a:headEnd type="none" w="sm" len="sm"/>
              <a:tailEnd type="none" w="sm" len="sm"/>
            </a:ln>
          </p:spPr>
        </p:cxnSp>
        <p:sp>
          <p:nvSpPr>
            <p:cNvPr id="87" name="Google Shape;501;p6"/>
            <p:cNvSpPr txBox="1"/>
            <p:nvPr/>
          </p:nvSpPr>
          <p:spPr>
            <a:xfrm>
              <a:off x="3260925" y="4131420"/>
              <a:ext cx="86914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Commercial</a:t>
              </a:r>
              <a:endParaRPr/>
            </a:p>
          </p:txBody>
        </p:sp>
        <p:grpSp>
          <p:nvGrpSpPr>
            <p:cNvPr id="88" name="Google Shape;502;p6"/>
            <p:cNvGrpSpPr/>
            <p:nvPr/>
          </p:nvGrpSpPr>
          <p:grpSpPr>
            <a:xfrm>
              <a:off x="3275905" y="3608052"/>
              <a:ext cx="644694" cy="553830"/>
              <a:chOff x="3275905" y="3608052"/>
              <a:chExt cx="644694" cy="553830"/>
            </a:xfrm>
          </p:grpSpPr>
          <p:pic>
            <p:nvPicPr>
              <p:cNvPr id="90" name="Google Shape;503;p6"/>
              <p:cNvPicPr preferRelativeResize="0"/>
              <p:nvPr/>
            </p:nvPicPr>
            <p:blipFill rotWithShape="1">
              <a:blip r:embed="rId3">
                <a:alphaModFix/>
              </a:blip>
              <a:srcRect/>
              <a:stretch/>
            </p:blipFill>
            <p:spPr>
              <a:xfrm>
                <a:off x="3556452" y="3799932"/>
                <a:ext cx="342900" cy="361950"/>
              </a:xfrm>
              <a:prstGeom prst="rect">
                <a:avLst/>
              </a:prstGeom>
              <a:noFill/>
              <a:ln>
                <a:noFill/>
              </a:ln>
            </p:spPr>
          </p:pic>
          <p:sp>
            <p:nvSpPr>
              <p:cNvPr id="91" name="Google Shape;504;p6"/>
              <p:cNvSpPr txBox="1"/>
              <p:nvPr/>
            </p:nvSpPr>
            <p:spPr>
              <a:xfrm>
                <a:off x="3543573" y="3608052"/>
                <a:ext cx="3770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M1</a:t>
                </a:r>
                <a:endParaRPr sz="1100">
                  <a:solidFill>
                    <a:srgbClr val="FF0000"/>
                  </a:solidFill>
                  <a:latin typeface="Calibri"/>
                  <a:ea typeface="Calibri"/>
                  <a:cs typeface="Calibri"/>
                  <a:sym typeface="Calibri"/>
                </a:endParaRPr>
              </a:p>
            </p:txBody>
          </p:sp>
          <p:cxnSp>
            <p:nvCxnSpPr>
              <p:cNvPr id="92" name="Google Shape;505;p6"/>
              <p:cNvCxnSpPr/>
              <p:nvPr/>
            </p:nvCxnSpPr>
            <p:spPr>
              <a:xfrm>
                <a:off x="3275905" y="4084071"/>
                <a:ext cx="324000" cy="0"/>
              </a:xfrm>
              <a:prstGeom prst="straightConnector1">
                <a:avLst/>
              </a:prstGeom>
              <a:noFill/>
              <a:ln w="28575" cap="flat" cmpd="sng">
                <a:solidFill>
                  <a:srgbClr val="FF0000"/>
                </a:solidFill>
                <a:prstDash val="solid"/>
                <a:round/>
                <a:headEnd type="none" w="sm" len="sm"/>
                <a:tailEnd type="none" w="sm" len="sm"/>
              </a:ln>
            </p:spPr>
          </p:cxnSp>
        </p:grpSp>
        <p:sp>
          <p:nvSpPr>
            <p:cNvPr id="89" name="Google Shape;506;p6"/>
            <p:cNvSpPr/>
            <p:nvPr/>
          </p:nvSpPr>
          <p:spPr>
            <a:xfrm>
              <a:off x="2708860" y="2369553"/>
              <a:ext cx="419054" cy="427622"/>
            </a:xfrm>
            <a:prstGeom prst="ellipse">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grpSp>
      <p:grpSp>
        <p:nvGrpSpPr>
          <p:cNvPr id="93" name="Google Shape;507;p6"/>
          <p:cNvGrpSpPr/>
          <p:nvPr/>
        </p:nvGrpSpPr>
        <p:grpSpPr>
          <a:xfrm>
            <a:off x="6334826" y="2219339"/>
            <a:ext cx="2345533" cy="2899674"/>
            <a:chOff x="6334826" y="2219339"/>
            <a:chExt cx="2345533" cy="2899674"/>
          </a:xfrm>
        </p:grpSpPr>
        <p:cxnSp>
          <p:nvCxnSpPr>
            <p:cNvPr id="94" name="Google Shape;508;p6"/>
            <p:cNvCxnSpPr/>
            <p:nvPr/>
          </p:nvCxnSpPr>
          <p:spPr>
            <a:xfrm rot="10800000">
              <a:off x="6884901" y="2365021"/>
              <a:ext cx="0" cy="468000"/>
            </a:xfrm>
            <a:prstGeom prst="straightConnector1">
              <a:avLst/>
            </a:prstGeom>
            <a:noFill/>
            <a:ln w="28575" cap="flat" cmpd="sng">
              <a:solidFill>
                <a:srgbClr val="FF0000"/>
              </a:solidFill>
              <a:prstDash val="solid"/>
              <a:round/>
              <a:headEnd type="none" w="sm" len="sm"/>
              <a:tailEnd type="none" w="sm" len="sm"/>
            </a:ln>
          </p:spPr>
        </p:cxnSp>
        <p:cxnSp>
          <p:nvCxnSpPr>
            <p:cNvPr id="95" name="Google Shape;509;p6"/>
            <p:cNvCxnSpPr/>
            <p:nvPr/>
          </p:nvCxnSpPr>
          <p:spPr>
            <a:xfrm rot="10800000">
              <a:off x="6966020" y="2416537"/>
              <a:ext cx="0" cy="468000"/>
            </a:xfrm>
            <a:prstGeom prst="straightConnector1">
              <a:avLst/>
            </a:prstGeom>
            <a:noFill/>
            <a:ln w="28575" cap="flat" cmpd="sng">
              <a:solidFill>
                <a:srgbClr val="FF0000"/>
              </a:solidFill>
              <a:prstDash val="solid"/>
              <a:round/>
              <a:headEnd type="none" w="sm" len="sm"/>
              <a:tailEnd type="none" w="sm" len="sm"/>
            </a:ln>
          </p:spPr>
        </p:cxnSp>
        <p:sp>
          <p:nvSpPr>
            <p:cNvPr id="96" name="Google Shape;510;p6"/>
            <p:cNvSpPr/>
            <p:nvPr/>
          </p:nvSpPr>
          <p:spPr>
            <a:xfrm>
              <a:off x="6829686" y="2219339"/>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cxnSp>
          <p:nvCxnSpPr>
            <p:cNvPr id="97" name="Google Shape;511;p6"/>
            <p:cNvCxnSpPr/>
            <p:nvPr/>
          </p:nvCxnSpPr>
          <p:spPr>
            <a:xfrm rot="10800000">
              <a:off x="6942900" y="3520514"/>
              <a:ext cx="3" cy="648000"/>
            </a:xfrm>
            <a:prstGeom prst="straightConnector1">
              <a:avLst/>
            </a:prstGeom>
            <a:noFill/>
            <a:ln w="28575" cap="flat" cmpd="sng">
              <a:solidFill>
                <a:srgbClr val="FF0000"/>
              </a:solidFill>
              <a:prstDash val="solid"/>
              <a:round/>
              <a:headEnd type="none" w="sm" len="sm"/>
              <a:tailEnd type="none" w="sm" len="sm"/>
            </a:ln>
          </p:spPr>
        </p:cxnSp>
        <p:pic>
          <p:nvPicPr>
            <p:cNvPr id="98" name="Google Shape;512;p6"/>
            <p:cNvPicPr preferRelativeResize="0"/>
            <p:nvPr/>
          </p:nvPicPr>
          <p:blipFill rotWithShape="1">
            <a:blip r:embed="rId2">
              <a:alphaModFix/>
            </a:blip>
            <a:srcRect/>
            <a:stretch/>
          </p:blipFill>
          <p:spPr>
            <a:xfrm>
              <a:off x="6664351" y="2746835"/>
              <a:ext cx="685800" cy="828675"/>
            </a:xfrm>
            <a:prstGeom prst="rect">
              <a:avLst/>
            </a:prstGeom>
            <a:noFill/>
            <a:ln>
              <a:noFill/>
            </a:ln>
          </p:spPr>
        </p:pic>
        <p:sp>
          <p:nvSpPr>
            <p:cNvPr id="99" name="Google Shape;513;p6"/>
            <p:cNvSpPr txBox="1"/>
            <p:nvPr/>
          </p:nvSpPr>
          <p:spPr>
            <a:xfrm>
              <a:off x="6334826" y="2793138"/>
              <a:ext cx="48282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11KV</a:t>
              </a:r>
              <a:endParaRPr sz="1100">
                <a:solidFill>
                  <a:srgbClr val="FF0000"/>
                </a:solidFill>
                <a:latin typeface="Calibri"/>
                <a:ea typeface="Calibri"/>
                <a:cs typeface="Calibri"/>
                <a:sym typeface="Calibri"/>
              </a:endParaRPr>
            </a:p>
          </p:txBody>
        </p:sp>
        <p:sp>
          <p:nvSpPr>
            <p:cNvPr id="100" name="Google Shape;514;p6"/>
            <p:cNvSpPr txBox="1"/>
            <p:nvPr/>
          </p:nvSpPr>
          <p:spPr>
            <a:xfrm>
              <a:off x="6526855" y="3530832"/>
              <a:ext cx="89547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433V</a:t>
              </a:r>
              <a:endParaRPr/>
            </a:p>
            <a:p>
              <a:pPr marL="0" marR="0" lvl="0" indent="0" algn="l" rtl="0">
                <a:spcBef>
                  <a:spcPts val="0"/>
                </a:spcBef>
                <a:spcAft>
                  <a:spcPts val="0"/>
                </a:spcAft>
                <a:buNone/>
              </a:pPr>
              <a:endParaRPr sz="1100">
                <a:solidFill>
                  <a:srgbClr val="FF0000"/>
                </a:solidFill>
                <a:latin typeface="Calibri"/>
                <a:ea typeface="Calibri"/>
                <a:cs typeface="Calibri"/>
                <a:sym typeface="Calibri"/>
              </a:endParaRPr>
            </a:p>
          </p:txBody>
        </p:sp>
        <p:sp>
          <p:nvSpPr>
            <p:cNvPr id="101" name="Google Shape;515;p6"/>
            <p:cNvSpPr txBox="1"/>
            <p:nvPr/>
          </p:nvSpPr>
          <p:spPr>
            <a:xfrm>
              <a:off x="7027377" y="2575118"/>
              <a:ext cx="56457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16KVA</a:t>
              </a:r>
              <a:endParaRPr sz="1100">
                <a:solidFill>
                  <a:srgbClr val="0C0C0C"/>
                </a:solidFill>
                <a:latin typeface="Calibri"/>
                <a:ea typeface="Calibri"/>
                <a:cs typeface="Calibri"/>
                <a:sym typeface="Calibri"/>
              </a:endParaRPr>
            </a:p>
          </p:txBody>
        </p:sp>
        <p:grpSp>
          <p:nvGrpSpPr>
            <p:cNvPr id="102" name="Google Shape;516;p6"/>
            <p:cNvGrpSpPr/>
            <p:nvPr/>
          </p:nvGrpSpPr>
          <p:grpSpPr>
            <a:xfrm>
              <a:off x="6931419" y="3876702"/>
              <a:ext cx="454634" cy="361950"/>
              <a:chOff x="3444718" y="3799932"/>
              <a:chExt cx="454634" cy="361950"/>
            </a:xfrm>
          </p:grpSpPr>
          <p:pic>
            <p:nvPicPr>
              <p:cNvPr id="111" name="Google Shape;517;p6"/>
              <p:cNvPicPr preferRelativeResize="0"/>
              <p:nvPr/>
            </p:nvPicPr>
            <p:blipFill rotWithShape="1">
              <a:blip r:embed="rId3">
                <a:alphaModFix/>
              </a:blip>
              <a:srcRect/>
              <a:stretch/>
            </p:blipFill>
            <p:spPr>
              <a:xfrm>
                <a:off x="3556452" y="3799932"/>
                <a:ext cx="342900" cy="361950"/>
              </a:xfrm>
              <a:prstGeom prst="rect">
                <a:avLst/>
              </a:prstGeom>
              <a:noFill/>
              <a:ln>
                <a:noFill/>
              </a:ln>
            </p:spPr>
          </p:pic>
          <p:cxnSp>
            <p:nvCxnSpPr>
              <p:cNvPr id="112" name="Google Shape;518;p6"/>
              <p:cNvCxnSpPr/>
              <p:nvPr/>
            </p:nvCxnSpPr>
            <p:spPr>
              <a:xfrm>
                <a:off x="3444718" y="4084071"/>
                <a:ext cx="216000" cy="0"/>
              </a:xfrm>
              <a:prstGeom prst="straightConnector1">
                <a:avLst/>
              </a:prstGeom>
              <a:noFill/>
              <a:ln w="28575" cap="flat" cmpd="sng">
                <a:solidFill>
                  <a:srgbClr val="FF0000"/>
                </a:solidFill>
                <a:prstDash val="solid"/>
                <a:round/>
                <a:headEnd type="none" w="sm" len="sm"/>
                <a:tailEnd type="none" w="sm" len="sm"/>
              </a:ln>
            </p:spPr>
          </p:cxnSp>
        </p:grpSp>
        <p:cxnSp>
          <p:nvCxnSpPr>
            <p:cNvPr id="103" name="Google Shape;519;p6"/>
            <p:cNvCxnSpPr/>
            <p:nvPr/>
          </p:nvCxnSpPr>
          <p:spPr>
            <a:xfrm>
              <a:off x="7510536" y="4680734"/>
              <a:ext cx="302298" cy="0"/>
            </a:xfrm>
            <a:prstGeom prst="straightConnector1">
              <a:avLst/>
            </a:prstGeom>
            <a:noFill/>
            <a:ln w="28575" cap="flat" cmpd="sng">
              <a:solidFill>
                <a:srgbClr val="FF0000"/>
              </a:solidFill>
              <a:prstDash val="solid"/>
              <a:round/>
              <a:headEnd type="none" w="sm" len="sm"/>
              <a:tailEnd type="none" w="sm" len="sm"/>
            </a:ln>
          </p:spPr>
        </p:cxnSp>
        <p:cxnSp>
          <p:nvCxnSpPr>
            <p:cNvPr id="104" name="Google Shape;520;p6"/>
            <p:cNvCxnSpPr/>
            <p:nvPr/>
          </p:nvCxnSpPr>
          <p:spPr>
            <a:xfrm>
              <a:off x="7320655" y="4182580"/>
              <a:ext cx="216000" cy="0"/>
            </a:xfrm>
            <a:prstGeom prst="straightConnector1">
              <a:avLst/>
            </a:prstGeom>
            <a:noFill/>
            <a:ln w="28575" cap="flat" cmpd="sng">
              <a:solidFill>
                <a:srgbClr val="FF0000"/>
              </a:solidFill>
              <a:prstDash val="solid"/>
              <a:round/>
              <a:headEnd type="none" w="sm" len="sm"/>
              <a:tailEnd type="none" w="sm" len="sm"/>
            </a:ln>
          </p:spPr>
        </p:cxnSp>
        <p:grpSp>
          <p:nvGrpSpPr>
            <p:cNvPr id="105" name="Google Shape;521;p6"/>
            <p:cNvGrpSpPr/>
            <p:nvPr/>
          </p:nvGrpSpPr>
          <p:grpSpPr>
            <a:xfrm>
              <a:off x="7753502" y="4453999"/>
              <a:ext cx="926857" cy="665014"/>
              <a:chOff x="7173333" y="5673144"/>
              <a:chExt cx="926857" cy="665014"/>
            </a:xfrm>
          </p:grpSpPr>
          <p:sp>
            <p:nvSpPr>
              <p:cNvPr id="109" name="Google Shape;522;p6"/>
              <p:cNvSpPr txBox="1"/>
              <p:nvPr/>
            </p:nvSpPr>
            <p:spPr>
              <a:xfrm>
                <a:off x="7173333" y="6076548"/>
                <a:ext cx="92685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 (10hp)</a:t>
                </a:r>
                <a:endParaRPr sz="1100">
                  <a:solidFill>
                    <a:srgbClr val="AB620D"/>
                  </a:solidFill>
                  <a:latin typeface="Calibri"/>
                  <a:ea typeface="Calibri"/>
                  <a:cs typeface="Calibri"/>
                  <a:sym typeface="Calibri"/>
                </a:endParaRPr>
              </a:p>
            </p:txBody>
          </p:sp>
          <p:pic>
            <p:nvPicPr>
              <p:cNvPr id="110" name="Google Shape;523;p6"/>
              <p:cNvPicPr preferRelativeResize="0"/>
              <p:nvPr/>
            </p:nvPicPr>
            <p:blipFill rotWithShape="1">
              <a:blip r:embed="rId4">
                <a:alphaModFix/>
              </a:blip>
              <a:srcRect/>
              <a:stretch/>
            </p:blipFill>
            <p:spPr>
              <a:xfrm>
                <a:off x="7246718" y="5673144"/>
                <a:ext cx="628248" cy="390525"/>
              </a:xfrm>
              <a:prstGeom prst="rect">
                <a:avLst/>
              </a:prstGeom>
              <a:noFill/>
              <a:ln>
                <a:noFill/>
              </a:ln>
            </p:spPr>
          </p:pic>
        </p:grpSp>
        <p:cxnSp>
          <p:nvCxnSpPr>
            <p:cNvPr id="106" name="Google Shape;524;p6"/>
            <p:cNvCxnSpPr/>
            <p:nvPr/>
          </p:nvCxnSpPr>
          <p:spPr>
            <a:xfrm rot="10800000">
              <a:off x="7510537" y="4183102"/>
              <a:ext cx="3" cy="504000"/>
            </a:xfrm>
            <a:prstGeom prst="straightConnector1">
              <a:avLst/>
            </a:prstGeom>
            <a:noFill/>
            <a:ln w="28575" cap="flat" cmpd="sng">
              <a:solidFill>
                <a:srgbClr val="FF0000"/>
              </a:solidFill>
              <a:prstDash val="solid"/>
              <a:round/>
              <a:headEnd type="none" w="sm" len="sm"/>
              <a:tailEnd type="none" w="sm" len="sm"/>
            </a:ln>
          </p:spPr>
        </p:cxnSp>
        <p:pic>
          <p:nvPicPr>
            <p:cNvPr id="107" name="Google Shape;525;p6"/>
            <p:cNvPicPr preferRelativeResize="0"/>
            <p:nvPr/>
          </p:nvPicPr>
          <p:blipFill rotWithShape="1">
            <a:blip r:embed="rId5">
              <a:alphaModFix/>
            </a:blip>
            <a:srcRect/>
            <a:stretch/>
          </p:blipFill>
          <p:spPr>
            <a:xfrm>
              <a:off x="6759531" y="3012159"/>
              <a:ext cx="333375" cy="466725"/>
            </a:xfrm>
            <a:prstGeom prst="rect">
              <a:avLst/>
            </a:prstGeom>
            <a:noFill/>
            <a:ln>
              <a:noFill/>
            </a:ln>
          </p:spPr>
        </p:pic>
        <p:sp>
          <p:nvSpPr>
            <p:cNvPr id="108" name="Google Shape;526;p6"/>
            <p:cNvSpPr/>
            <p:nvPr/>
          </p:nvSpPr>
          <p:spPr>
            <a:xfrm>
              <a:off x="6380536" y="2409062"/>
              <a:ext cx="419054" cy="427622"/>
            </a:xfrm>
            <a:prstGeom prst="ellipse">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4</a:t>
              </a:r>
              <a:endParaRPr sz="1800">
                <a:solidFill>
                  <a:schemeClr val="dk1"/>
                </a:solidFill>
                <a:latin typeface="Calibri"/>
                <a:ea typeface="Calibri"/>
                <a:cs typeface="Calibri"/>
                <a:sym typeface="Calibri"/>
              </a:endParaRPr>
            </a:p>
          </p:txBody>
        </p:sp>
      </p:grpSp>
      <p:grpSp>
        <p:nvGrpSpPr>
          <p:cNvPr id="113" name="Google Shape;527;p6"/>
          <p:cNvGrpSpPr/>
          <p:nvPr/>
        </p:nvGrpSpPr>
        <p:grpSpPr>
          <a:xfrm>
            <a:off x="9009643" y="2203317"/>
            <a:ext cx="3262937" cy="4715752"/>
            <a:chOff x="8991441" y="2165703"/>
            <a:chExt cx="3262937" cy="4715752"/>
          </a:xfrm>
        </p:grpSpPr>
        <p:cxnSp>
          <p:nvCxnSpPr>
            <p:cNvPr id="114" name="Google Shape;528;p6"/>
            <p:cNvCxnSpPr/>
            <p:nvPr/>
          </p:nvCxnSpPr>
          <p:spPr>
            <a:xfrm rot="10800000">
              <a:off x="10166752" y="3834854"/>
              <a:ext cx="3" cy="432000"/>
            </a:xfrm>
            <a:prstGeom prst="straightConnector1">
              <a:avLst/>
            </a:prstGeom>
            <a:noFill/>
            <a:ln w="28575" cap="flat" cmpd="sng">
              <a:solidFill>
                <a:srgbClr val="FF0000"/>
              </a:solidFill>
              <a:prstDash val="solid"/>
              <a:round/>
              <a:headEnd type="none" w="sm" len="sm"/>
              <a:tailEnd type="none" w="sm" len="sm"/>
            </a:ln>
          </p:spPr>
        </p:cxnSp>
        <p:sp>
          <p:nvSpPr>
            <p:cNvPr id="116" name="Google Shape;530;p6"/>
            <p:cNvSpPr txBox="1"/>
            <p:nvPr/>
          </p:nvSpPr>
          <p:spPr>
            <a:xfrm>
              <a:off x="9683992" y="2453121"/>
              <a:ext cx="56457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63KVA</a:t>
              </a:r>
              <a:endParaRPr sz="1100">
                <a:solidFill>
                  <a:srgbClr val="0C0C0C"/>
                </a:solidFill>
                <a:latin typeface="Calibri"/>
                <a:ea typeface="Calibri"/>
                <a:cs typeface="Calibri"/>
                <a:sym typeface="Calibri"/>
              </a:endParaRPr>
            </a:p>
          </p:txBody>
        </p:sp>
        <p:grpSp>
          <p:nvGrpSpPr>
            <p:cNvPr id="117" name="Google Shape;531;p6"/>
            <p:cNvGrpSpPr/>
            <p:nvPr/>
          </p:nvGrpSpPr>
          <p:grpSpPr>
            <a:xfrm>
              <a:off x="8991441" y="2165703"/>
              <a:ext cx="3262937" cy="4715752"/>
              <a:chOff x="8991441" y="2174251"/>
              <a:chExt cx="3262937" cy="4715752"/>
            </a:xfrm>
          </p:grpSpPr>
          <p:pic>
            <p:nvPicPr>
              <p:cNvPr id="118" name="Google Shape;532;p6"/>
              <p:cNvPicPr preferRelativeResize="0"/>
              <p:nvPr/>
            </p:nvPicPr>
            <p:blipFill rotWithShape="1">
              <a:blip r:embed="rId2">
                <a:alphaModFix/>
              </a:blip>
              <a:srcRect/>
              <a:stretch/>
            </p:blipFill>
            <p:spPr>
              <a:xfrm>
                <a:off x="9320966" y="2676114"/>
                <a:ext cx="685800" cy="828675"/>
              </a:xfrm>
              <a:prstGeom prst="rect">
                <a:avLst/>
              </a:prstGeom>
              <a:noFill/>
              <a:ln>
                <a:noFill/>
              </a:ln>
            </p:spPr>
          </p:pic>
          <p:cxnSp>
            <p:nvCxnSpPr>
              <p:cNvPr id="119" name="Google Shape;533;p6"/>
              <p:cNvCxnSpPr/>
              <p:nvPr/>
            </p:nvCxnSpPr>
            <p:spPr>
              <a:xfrm rot="10800000">
                <a:off x="9541516" y="2319933"/>
                <a:ext cx="0" cy="468000"/>
              </a:xfrm>
              <a:prstGeom prst="straightConnector1">
                <a:avLst/>
              </a:prstGeom>
              <a:noFill/>
              <a:ln w="28575" cap="flat" cmpd="sng">
                <a:solidFill>
                  <a:srgbClr val="FF0000"/>
                </a:solidFill>
                <a:prstDash val="solid"/>
                <a:round/>
                <a:headEnd type="none" w="sm" len="sm"/>
                <a:tailEnd type="none" w="sm" len="sm"/>
              </a:ln>
            </p:spPr>
          </p:cxnSp>
          <p:cxnSp>
            <p:nvCxnSpPr>
              <p:cNvPr id="120" name="Google Shape;534;p6"/>
              <p:cNvCxnSpPr/>
              <p:nvPr/>
            </p:nvCxnSpPr>
            <p:spPr>
              <a:xfrm rot="10800000">
                <a:off x="9622635" y="2371449"/>
                <a:ext cx="0" cy="468000"/>
              </a:xfrm>
              <a:prstGeom prst="straightConnector1">
                <a:avLst/>
              </a:prstGeom>
              <a:noFill/>
              <a:ln w="28575" cap="flat" cmpd="sng">
                <a:solidFill>
                  <a:srgbClr val="FF0000"/>
                </a:solidFill>
                <a:prstDash val="solid"/>
                <a:round/>
                <a:headEnd type="none" w="sm" len="sm"/>
                <a:tailEnd type="none" w="sm" len="sm"/>
              </a:ln>
            </p:spPr>
          </p:cxnSp>
          <p:sp>
            <p:nvSpPr>
              <p:cNvPr id="121" name="Google Shape;535;p6"/>
              <p:cNvSpPr txBox="1"/>
              <p:nvPr/>
            </p:nvSpPr>
            <p:spPr>
              <a:xfrm>
                <a:off x="8991441" y="2722417"/>
                <a:ext cx="48282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11KV</a:t>
                </a:r>
                <a:endParaRPr sz="1100">
                  <a:solidFill>
                    <a:srgbClr val="FF0000"/>
                  </a:solidFill>
                  <a:latin typeface="Calibri"/>
                  <a:ea typeface="Calibri"/>
                  <a:cs typeface="Calibri"/>
                  <a:sym typeface="Calibri"/>
                </a:endParaRPr>
              </a:p>
            </p:txBody>
          </p:sp>
          <p:sp>
            <p:nvSpPr>
              <p:cNvPr id="122" name="Google Shape;536;p6"/>
              <p:cNvSpPr/>
              <p:nvPr/>
            </p:nvSpPr>
            <p:spPr>
              <a:xfrm>
                <a:off x="9486301" y="2174251"/>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cxnSp>
            <p:nvCxnSpPr>
              <p:cNvPr id="123" name="Google Shape;537;p6"/>
              <p:cNvCxnSpPr/>
              <p:nvPr/>
            </p:nvCxnSpPr>
            <p:spPr>
              <a:xfrm rot="10800000">
                <a:off x="9599515" y="3475426"/>
                <a:ext cx="3" cy="396000"/>
              </a:xfrm>
              <a:prstGeom prst="straightConnector1">
                <a:avLst/>
              </a:prstGeom>
              <a:noFill/>
              <a:ln w="28575" cap="flat" cmpd="sng">
                <a:solidFill>
                  <a:srgbClr val="FF0000"/>
                </a:solidFill>
                <a:prstDash val="solid"/>
                <a:round/>
                <a:headEnd type="none" w="sm" len="sm"/>
                <a:tailEnd type="none" w="sm" len="sm"/>
              </a:ln>
            </p:spPr>
          </p:cxnSp>
          <p:grpSp>
            <p:nvGrpSpPr>
              <p:cNvPr id="124" name="Google Shape;538;p6"/>
              <p:cNvGrpSpPr/>
              <p:nvPr/>
            </p:nvGrpSpPr>
            <p:grpSpPr>
              <a:xfrm>
                <a:off x="9587634" y="3565433"/>
                <a:ext cx="2464932" cy="1061175"/>
                <a:chOff x="4653864" y="3811074"/>
                <a:chExt cx="2464932" cy="1061175"/>
              </a:xfrm>
            </p:grpSpPr>
            <p:grpSp>
              <p:nvGrpSpPr>
                <p:cNvPr id="146" name="Google Shape;539;p6"/>
                <p:cNvGrpSpPr/>
                <p:nvPr/>
              </p:nvGrpSpPr>
              <p:grpSpPr>
                <a:xfrm>
                  <a:off x="4653864" y="3811074"/>
                  <a:ext cx="454634" cy="361950"/>
                  <a:chOff x="3444718" y="3799932"/>
                  <a:chExt cx="454634" cy="361950"/>
                </a:xfrm>
              </p:grpSpPr>
              <p:pic>
                <p:nvPicPr>
                  <p:cNvPr id="152" name="Google Shape;540;p6"/>
                  <p:cNvPicPr preferRelativeResize="0"/>
                  <p:nvPr/>
                </p:nvPicPr>
                <p:blipFill rotWithShape="1">
                  <a:blip r:embed="rId3">
                    <a:alphaModFix/>
                  </a:blip>
                  <a:srcRect/>
                  <a:stretch/>
                </p:blipFill>
                <p:spPr>
                  <a:xfrm>
                    <a:off x="3556452" y="3799932"/>
                    <a:ext cx="342900" cy="361950"/>
                  </a:xfrm>
                  <a:prstGeom prst="rect">
                    <a:avLst/>
                  </a:prstGeom>
                  <a:noFill/>
                  <a:ln>
                    <a:noFill/>
                  </a:ln>
                </p:spPr>
              </p:pic>
              <p:cxnSp>
                <p:nvCxnSpPr>
                  <p:cNvPr id="153" name="Google Shape;541;p6"/>
                  <p:cNvCxnSpPr/>
                  <p:nvPr/>
                </p:nvCxnSpPr>
                <p:spPr>
                  <a:xfrm>
                    <a:off x="3444718" y="4084071"/>
                    <a:ext cx="216000" cy="0"/>
                  </a:xfrm>
                  <a:prstGeom prst="straightConnector1">
                    <a:avLst/>
                  </a:prstGeom>
                  <a:noFill/>
                  <a:ln w="28575" cap="flat" cmpd="sng">
                    <a:solidFill>
                      <a:srgbClr val="FF0000"/>
                    </a:solidFill>
                    <a:prstDash val="solid"/>
                    <a:round/>
                    <a:headEnd type="none" w="sm" len="sm"/>
                    <a:tailEnd type="none" w="sm" len="sm"/>
                  </a:ln>
                </p:spPr>
              </p:cxnSp>
            </p:grpSp>
            <p:cxnSp>
              <p:nvCxnSpPr>
                <p:cNvPr id="147" name="Google Shape;542;p6"/>
                <p:cNvCxnSpPr/>
                <p:nvPr/>
              </p:nvCxnSpPr>
              <p:spPr>
                <a:xfrm>
                  <a:off x="5242770" y="4550149"/>
                  <a:ext cx="674618" cy="0"/>
                </a:xfrm>
                <a:prstGeom prst="straightConnector1">
                  <a:avLst/>
                </a:prstGeom>
                <a:noFill/>
                <a:ln w="28575" cap="flat" cmpd="sng">
                  <a:solidFill>
                    <a:srgbClr val="FF0000"/>
                  </a:solidFill>
                  <a:prstDash val="solid"/>
                  <a:round/>
                  <a:headEnd type="none" w="sm" len="sm"/>
                  <a:tailEnd type="none" w="sm" len="sm"/>
                </a:ln>
              </p:spPr>
            </p:cxnSp>
            <p:cxnSp>
              <p:nvCxnSpPr>
                <p:cNvPr id="148" name="Google Shape;543;p6"/>
                <p:cNvCxnSpPr/>
                <p:nvPr/>
              </p:nvCxnSpPr>
              <p:spPr>
                <a:xfrm>
                  <a:off x="5043100" y="4116952"/>
                  <a:ext cx="216000" cy="0"/>
                </a:xfrm>
                <a:prstGeom prst="straightConnector1">
                  <a:avLst/>
                </a:prstGeom>
                <a:noFill/>
                <a:ln w="28575" cap="flat" cmpd="sng">
                  <a:solidFill>
                    <a:srgbClr val="FF0000"/>
                  </a:solidFill>
                  <a:prstDash val="solid"/>
                  <a:round/>
                  <a:headEnd type="none" w="sm" len="sm"/>
                  <a:tailEnd type="none" w="sm" len="sm"/>
                </a:ln>
              </p:spPr>
            </p:cxnSp>
            <p:grpSp>
              <p:nvGrpSpPr>
                <p:cNvPr id="149" name="Google Shape;544;p6"/>
                <p:cNvGrpSpPr/>
                <p:nvPr/>
              </p:nvGrpSpPr>
              <p:grpSpPr>
                <a:xfrm>
                  <a:off x="5968181" y="4272085"/>
                  <a:ext cx="1150615" cy="600164"/>
                  <a:chOff x="7665567" y="5556858"/>
                  <a:chExt cx="1150615" cy="600164"/>
                </a:xfrm>
              </p:grpSpPr>
              <p:sp>
                <p:nvSpPr>
                  <p:cNvPr id="150" name="Google Shape;545;p6"/>
                  <p:cNvSpPr txBox="1"/>
                  <p:nvPr/>
                </p:nvSpPr>
                <p:spPr>
                  <a:xfrm>
                    <a:off x="8253207" y="5556858"/>
                    <a:ext cx="562975"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Solar</a:t>
                    </a:r>
                    <a:endParaRPr/>
                  </a:p>
                  <a:p>
                    <a:pPr marL="0" marR="0" lvl="0" indent="0" algn="l" rtl="0">
                      <a:spcBef>
                        <a:spcPts val="0"/>
                      </a:spcBef>
                      <a:spcAft>
                        <a:spcPts val="0"/>
                      </a:spcAft>
                      <a:buNone/>
                    </a:pPr>
                    <a:r>
                      <a:rPr lang="en-IN" sz="1100">
                        <a:solidFill>
                          <a:srgbClr val="AB620D"/>
                        </a:solidFill>
                        <a:latin typeface="Calibri"/>
                        <a:ea typeface="Calibri"/>
                        <a:cs typeface="Calibri"/>
                        <a:sym typeface="Calibri"/>
                      </a:rPr>
                      <a:t>Pump</a:t>
                    </a:r>
                    <a:endParaRPr/>
                  </a:p>
                  <a:p>
                    <a:pPr marL="0" marR="0" lvl="0" indent="0" algn="l" rtl="0">
                      <a:spcBef>
                        <a:spcPts val="0"/>
                      </a:spcBef>
                      <a:spcAft>
                        <a:spcPts val="0"/>
                      </a:spcAft>
                      <a:buNone/>
                    </a:pPr>
                    <a:r>
                      <a:rPr lang="en-IN" sz="1100">
                        <a:solidFill>
                          <a:srgbClr val="AB620D"/>
                        </a:solidFill>
                        <a:latin typeface="Calibri"/>
                        <a:ea typeface="Calibri"/>
                        <a:cs typeface="Calibri"/>
                        <a:sym typeface="Calibri"/>
                      </a:rPr>
                      <a:t>(10hp)</a:t>
                    </a:r>
                    <a:endParaRPr sz="1100">
                      <a:solidFill>
                        <a:srgbClr val="AB620D"/>
                      </a:solidFill>
                      <a:latin typeface="Calibri"/>
                      <a:ea typeface="Calibri"/>
                      <a:cs typeface="Calibri"/>
                      <a:sym typeface="Calibri"/>
                    </a:endParaRPr>
                  </a:p>
                </p:txBody>
              </p:sp>
              <p:pic>
                <p:nvPicPr>
                  <p:cNvPr id="151" name="Google Shape;546;p6"/>
                  <p:cNvPicPr preferRelativeResize="0"/>
                  <p:nvPr/>
                </p:nvPicPr>
                <p:blipFill rotWithShape="1">
                  <a:blip r:embed="rId4">
                    <a:alphaModFix/>
                  </a:blip>
                  <a:srcRect/>
                  <a:stretch/>
                </p:blipFill>
                <p:spPr>
                  <a:xfrm>
                    <a:off x="7665567" y="5600359"/>
                    <a:ext cx="628248" cy="390525"/>
                  </a:xfrm>
                  <a:prstGeom prst="rect">
                    <a:avLst/>
                  </a:prstGeom>
                  <a:noFill/>
                  <a:ln>
                    <a:noFill/>
                  </a:ln>
                </p:spPr>
              </p:pic>
            </p:grpSp>
          </p:grpSp>
          <p:cxnSp>
            <p:nvCxnSpPr>
              <p:cNvPr id="125" name="Google Shape;547;p6"/>
              <p:cNvCxnSpPr/>
              <p:nvPr/>
            </p:nvCxnSpPr>
            <p:spPr>
              <a:xfrm rot="10800000">
                <a:off x="9498008" y="3405783"/>
                <a:ext cx="3" cy="1548000"/>
              </a:xfrm>
              <a:prstGeom prst="straightConnector1">
                <a:avLst/>
              </a:prstGeom>
              <a:noFill/>
              <a:ln w="28575" cap="flat" cmpd="sng">
                <a:solidFill>
                  <a:srgbClr val="FF0000"/>
                </a:solidFill>
                <a:prstDash val="solid"/>
                <a:round/>
                <a:headEnd type="none" w="sm" len="sm"/>
                <a:tailEnd type="none" w="sm" len="sm"/>
              </a:ln>
            </p:spPr>
          </p:cxnSp>
          <p:grpSp>
            <p:nvGrpSpPr>
              <p:cNvPr id="126" name="Google Shape;548;p6"/>
              <p:cNvGrpSpPr/>
              <p:nvPr/>
            </p:nvGrpSpPr>
            <p:grpSpPr>
              <a:xfrm>
                <a:off x="9511588" y="4650146"/>
                <a:ext cx="2742790" cy="711805"/>
                <a:chOff x="4541320" y="3811074"/>
                <a:chExt cx="2742790" cy="711805"/>
              </a:xfrm>
            </p:grpSpPr>
            <p:grpSp>
              <p:nvGrpSpPr>
                <p:cNvPr id="139" name="Google Shape;549;p6"/>
                <p:cNvGrpSpPr/>
                <p:nvPr/>
              </p:nvGrpSpPr>
              <p:grpSpPr>
                <a:xfrm>
                  <a:off x="4541320" y="3811074"/>
                  <a:ext cx="567178" cy="361950"/>
                  <a:chOff x="3332174" y="3799932"/>
                  <a:chExt cx="567178" cy="361950"/>
                </a:xfrm>
              </p:grpSpPr>
              <p:pic>
                <p:nvPicPr>
                  <p:cNvPr id="144" name="Google Shape;550;p6"/>
                  <p:cNvPicPr preferRelativeResize="0"/>
                  <p:nvPr/>
                </p:nvPicPr>
                <p:blipFill rotWithShape="1">
                  <a:blip r:embed="rId3">
                    <a:alphaModFix/>
                  </a:blip>
                  <a:srcRect/>
                  <a:stretch/>
                </p:blipFill>
                <p:spPr>
                  <a:xfrm>
                    <a:off x="3556452" y="3799932"/>
                    <a:ext cx="342900" cy="361950"/>
                  </a:xfrm>
                  <a:prstGeom prst="rect">
                    <a:avLst/>
                  </a:prstGeom>
                  <a:noFill/>
                  <a:ln>
                    <a:noFill/>
                  </a:ln>
                </p:spPr>
              </p:pic>
              <p:cxnSp>
                <p:nvCxnSpPr>
                  <p:cNvPr id="145" name="Google Shape;551;p6"/>
                  <p:cNvCxnSpPr/>
                  <p:nvPr/>
                </p:nvCxnSpPr>
                <p:spPr>
                  <a:xfrm>
                    <a:off x="3332174" y="4084071"/>
                    <a:ext cx="324000" cy="0"/>
                  </a:xfrm>
                  <a:prstGeom prst="straightConnector1">
                    <a:avLst/>
                  </a:prstGeom>
                  <a:noFill/>
                  <a:ln w="28575" cap="flat" cmpd="sng">
                    <a:solidFill>
                      <a:srgbClr val="FF0000"/>
                    </a:solidFill>
                    <a:prstDash val="solid"/>
                    <a:round/>
                    <a:headEnd type="none" w="sm" len="sm"/>
                    <a:tailEnd type="none" w="sm" len="sm"/>
                  </a:ln>
                </p:spPr>
              </p:cxnSp>
            </p:grpSp>
            <p:cxnSp>
              <p:nvCxnSpPr>
                <p:cNvPr id="140" name="Google Shape;552;p6"/>
                <p:cNvCxnSpPr/>
                <p:nvPr/>
              </p:nvCxnSpPr>
              <p:spPr>
                <a:xfrm>
                  <a:off x="5043100" y="4116952"/>
                  <a:ext cx="1028290" cy="0"/>
                </a:xfrm>
                <a:prstGeom prst="straightConnector1">
                  <a:avLst/>
                </a:prstGeom>
                <a:noFill/>
                <a:ln w="28575" cap="flat" cmpd="sng">
                  <a:solidFill>
                    <a:srgbClr val="FF0000"/>
                  </a:solidFill>
                  <a:prstDash val="solid"/>
                  <a:round/>
                  <a:headEnd type="none" w="sm" len="sm"/>
                  <a:tailEnd type="none" w="sm" len="sm"/>
                </a:ln>
              </p:spPr>
            </p:cxnSp>
            <p:grpSp>
              <p:nvGrpSpPr>
                <p:cNvPr id="141" name="Google Shape;553;p6"/>
                <p:cNvGrpSpPr/>
                <p:nvPr/>
              </p:nvGrpSpPr>
              <p:grpSpPr>
                <a:xfrm>
                  <a:off x="5987094" y="3920873"/>
                  <a:ext cx="1297016" cy="602006"/>
                  <a:chOff x="7684480" y="5205646"/>
                  <a:chExt cx="1297016" cy="602006"/>
                </a:xfrm>
              </p:grpSpPr>
              <p:sp>
                <p:nvSpPr>
                  <p:cNvPr id="142" name="Google Shape;554;p6"/>
                  <p:cNvSpPr txBox="1"/>
                  <p:nvPr/>
                </p:nvSpPr>
                <p:spPr>
                  <a:xfrm>
                    <a:off x="8238984" y="5207488"/>
                    <a:ext cx="742511"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Non Solar</a:t>
                    </a:r>
                    <a:endParaRPr/>
                  </a:p>
                  <a:p>
                    <a:pPr marL="0" marR="0" lvl="0" indent="0" algn="l" rtl="0">
                      <a:spcBef>
                        <a:spcPts val="0"/>
                      </a:spcBef>
                      <a:spcAft>
                        <a:spcPts val="0"/>
                      </a:spcAft>
                      <a:buNone/>
                    </a:pPr>
                    <a:r>
                      <a:rPr lang="en-IN" sz="1100">
                        <a:solidFill>
                          <a:srgbClr val="AB620D"/>
                        </a:solidFill>
                        <a:latin typeface="Calibri"/>
                        <a:ea typeface="Calibri"/>
                        <a:cs typeface="Calibri"/>
                        <a:sym typeface="Calibri"/>
                      </a:rPr>
                      <a:t>Pump</a:t>
                    </a:r>
                    <a:endParaRPr/>
                  </a:p>
                  <a:p>
                    <a:pPr marL="0" marR="0" lvl="0" indent="0" algn="l" rtl="0">
                      <a:spcBef>
                        <a:spcPts val="0"/>
                      </a:spcBef>
                      <a:spcAft>
                        <a:spcPts val="0"/>
                      </a:spcAft>
                      <a:buNone/>
                    </a:pPr>
                    <a:r>
                      <a:rPr lang="en-IN" sz="1100">
                        <a:solidFill>
                          <a:srgbClr val="AB620D"/>
                        </a:solidFill>
                        <a:latin typeface="Calibri"/>
                        <a:ea typeface="Calibri"/>
                        <a:cs typeface="Calibri"/>
                        <a:sym typeface="Calibri"/>
                      </a:rPr>
                      <a:t>(7.5 hp)</a:t>
                    </a:r>
                    <a:endParaRPr sz="1100">
                      <a:solidFill>
                        <a:srgbClr val="AB620D"/>
                      </a:solidFill>
                      <a:latin typeface="Calibri"/>
                      <a:ea typeface="Calibri"/>
                      <a:cs typeface="Calibri"/>
                      <a:sym typeface="Calibri"/>
                    </a:endParaRPr>
                  </a:p>
                </p:txBody>
              </p:sp>
              <p:pic>
                <p:nvPicPr>
                  <p:cNvPr id="143" name="Google Shape;555;p6"/>
                  <p:cNvPicPr preferRelativeResize="0"/>
                  <p:nvPr/>
                </p:nvPicPr>
                <p:blipFill rotWithShape="1">
                  <a:blip r:embed="rId4">
                    <a:alphaModFix/>
                  </a:blip>
                  <a:srcRect/>
                  <a:stretch/>
                </p:blipFill>
                <p:spPr>
                  <a:xfrm>
                    <a:off x="7684480" y="5205646"/>
                    <a:ext cx="628248" cy="390525"/>
                  </a:xfrm>
                  <a:prstGeom prst="rect">
                    <a:avLst/>
                  </a:prstGeom>
                  <a:noFill/>
                  <a:ln>
                    <a:noFill/>
                  </a:ln>
                </p:spPr>
              </p:pic>
            </p:grpSp>
          </p:grpSp>
          <p:grpSp>
            <p:nvGrpSpPr>
              <p:cNvPr id="127" name="Google Shape;556;p6"/>
              <p:cNvGrpSpPr/>
              <p:nvPr/>
            </p:nvGrpSpPr>
            <p:grpSpPr>
              <a:xfrm>
                <a:off x="9404420" y="5772761"/>
                <a:ext cx="2704085" cy="1117242"/>
                <a:chOff x="4414711" y="3811074"/>
                <a:chExt cx="2704085" cy="1117242"/>
              </a:xfrm>
            </p:grpSpPr>
            <p:grpSp>
              <p:nvGrpSpPr>
                <p:cNvPr id="131" name="Google Shape;557;p6"/>
                <p:cNvGrpSpPr/>
                <p:nvPr/>
              </p:nvGrpSpPr>
              <p:grpSpPr>
                <a:xfrm>
                  <a:off x="4414711" y="3811074"/>
                  <a:ext cx="693787" cy="361950"/>
                  <a:chOff x="3205565" y="3799932"/>
                  <a:chExt cx="693787" cy="361950"/>
                </a:xfrm>
              </p:grpSpPr>
              <p:pic>
                <p:nvPicPr>
                  <p:cNvPr id="137" name="Google Shape;558;p6"/>
                  <p:cNvPicPr preferRelativeResize="0"/>
                  <p:nvPr/>
                </p:nvPicPr>
                <p:blipFill rotWithShape="1">
                  <a:blip r:embed="rId3">
                    <a:alphaModFix/>
                  </a:blip>
                  <a:srcRect/>
                  <a:stretch/>
                </p:blipFill>
                <p:spPr>
                  <a:xfrm>
                    <a:off x="3556452" y="3799932"/>
                    <a:ext cx="342900" cy="361950"/>
                  </a:xfrm>
                  <a:prstGeom prst="rect">
                    <a:avLst/>
                  </a:prstGeom>
                  <a:noFill/>
                  <a:ln>
                    <a:noFill/>
                  </a:ln>
                </p:spPr>
              </p:pic>
              <p:cxnSp>
                <p:nvCxnSpPr>
                  <p:cNvPr id="138" name="Google Shape;559;p6"/>
                  <p:cNvCxnSpPr/>
                  <p:nvPr/>
                </p:nvCxnSpPr>
                <p:spPr>
                  <a:xfrm>
                    <a:off x="3205565" y="4084071"/>
                    <a:ext cx="468000" cy="0"/>
                  </a:xfrm>
                  <a:prstGeom prst="straightConnector1">
                    <a:avLst/>
                  </a:prstGeom>
                  <a:noFill/>
                  <a:ln w="28575" cap="flat" cmpd="sng">
                    <a:solidFill>
                      <a:srgbClr val="FF0000"/>
                    </a:solidFill>
                    <a:prstDash val="solid"/>
                    <a:round/>
                    <a:headEnd type="none" w="sm" len="sm"/>
                    <a:tailEnd type="none" w="sm" len="sm"/>
                  </a:ln>
                </p:spPr>
              </p:cxnSp>
            </p:grpSp>
            <p:cxnSp>
              <p:nvCxnSpPr>
                <p:cNvPr id="132" name="Google Shape;560;p6"/>
                <p:cNvCxnSpPr/>
                <p:nvPr/>
              </p:nvCxnSpPr>
              <p:spPr>
                <a:xfrm>
                  <a:off x="5043100" y="4116952"/>
                  <a:ext cx="216000" cy="0"/>
                </a:xfrm>
                <a:prstGeom prst="straightConnector1">
                  <a:avLst/>
                </a:prstGeom>
                <a:noFill/>
                <a:ln w="28575" cap="flat" cmpd="sng">
                  <a:solidFill>
                    <a:srgbClr val="FF0000"/>
                  </a:solidFill>
                  <a:prstDash val="solid"/>
                  <a:round/>
                  <a:headEnd type="none" w="sm" len="sm"/>
                  <a:tailEnd type="none" w="sm" len="sm"/>
                </a:ln>
              </p:spPr>
            </p:cxnSp>
            <p:grpSp>
              <p:nvGrpSpPr>
                <p:cNvPr id="133" name="Google Shape;561;p6"/>
                <p:cNvGrpSpPr/>
                <p:nvPr/>
              </p:nvGrpSpPr>
              <p:grpSpPr>
                <a:xfrm>
                  <a:off x="5065027" y="3867145"/>
                  <a:ext cx="2053769" cy="1061171"/>
                  <a:chOff x="6762413" y="5151918"/>
                  <a:chExt cx="2053769" cy="1061171"/>
                </a:xfrm>
              </p:grpSpPr>
              <p:sp>
                <p:nvSpPr>
                  <p:cNvPr id="134" name="Google Shape;562;p6"/>
                  <p:cNvSpPr txBox="1"/>
                  <p:nvPr/>
                </p:nvSpPr>
                <p:spPr>
                  <a:xfrm>
                    <a:off x="8253207" y="5612925"/>
                    <a:ext cx="562975"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Solar</a:t>
                    </a:r>
                    <a:endParaRPr/>
                  </a:p>
                  <a:p>
                    <a:pPr marL="0" marR="0" lvl="0" indent="0" algn="l" rtl="0">
                      <a:spcBef>
                        <a:spcPts val="0"/>
                      </a:spcBef>
                      <a:spcAft>
                        <a:spcPts val="0"/>
                      </a:spcAft>
                      <a:buNone/>
                    </a:pPr>
                    <a:r>
                      <a:rPr lang="en-IN" sz="1100">
                        <a:solidFill>
                          <a:srgbClr val="AB620D"/>
                        </a:solidFill>
                        <a:latin typeface="Calibri"/>
                        <a:ea typeface="Calibri"/>
                        <a:cs typeface="Calibri"/>
                        <a:sym typeface="Calibri"/>
                      </a:rPr>
                      <a:t>Pump</a:t>
                    </a:r>
                    <a:endParaRPr/>
                  </a:p>
                  <a:p>
                    <a:pPr marL="0" marR="0" lvl="0" indent="0" algn="l" rtl="0">
                      <a:spcBef>
                        <a:spcPts val="0"/>
                      </a:spcBef>
                      <a:spcAft>
                        <a:spcPts val="0"/>
                      </a:spcAft>
                      <a:buNone/>
                    </a:pPr>
                    <a:r>
                      <a:rPr lang="en-IN" sz="1100">
                        <a:solidFill>
                          <a:srgbClr val="AB620D"/>
                        </a:solidFill>
                        <a:latin typeface="Calibri"/>
                        <a:ea typeface="Calibri"/>
                        <a:cs typeface="Calibri"/>
                        <a:sym typeface="Calibri"/>
                      </a:rPr>
                      <a:t>(10hp)</a:t>
                    </a:r>
                    <a:endParaRPr sz="1100">
                      <a:solidFill>
                        <a:srgbClr val="AB620D"/>
                      </a:solidFill>
                      <a:latin typeface="Calibri"/>
                      <a:ea typeface="Calibri"/>
                      <a:cs typeface="Calibri"/>
                      <a:sym typeface="Calibri"/>
                    </a:endParaRPr>
                  </a:p>
                </p:txBody>
              </p:sp>
              <p:cxnSp>
                <p:nvCxnSpPr>
                  <p:cNvPr id="135" name="Google Shape;563;p6"/>
                  <p:cNvCxnSpPr/>
                  <p:nvPr/>
                </p:nvCxnSpPr>
                <p:spPr>
                  <a:xfrm rot="10800000" flipH="1">
                    <a:off x="6762413" y="5391733"/>
                    <a:ext cx="905234" cy="6120"/>
                  </a:xfrm>
                  <a:prstGeom prst="straightConnector1">
                    <a:avLst/>
                  </a:prstGeom>
                  <a:noFill/>
                  <a:ln w="28575" cap="flat" cmpd="sng">
                    <a:solidFill>
                      <a:srgbClr val="FF0000"/>
                    </a:solidFill>
                    <a:prstDash val="solid"/>
                    <a:round/>
                    <a:headEnd type="none" w="sm" len="sm"/>
                    <a:tailEnd type="none" w="sm" len="sm"/>
                  </a:ln>
                </p:spPr>
              </p:cxnSp>
              <p:pic>
                <p:nvPicPr>
                  <p:cNvPr id="136" name="Google Shape;564;p6"/>
                  <p:cNvPicPr preferRelativeResize="0"/>
                  <p:nvPr/>
                </p:nvPicPr>
                <p:blipFill rotWithShape="1">
                  <a:blip r:embed="rId4">
                    <a:alphaModFix/>
                  </a:blip>
                  <a:srcRect/>
                  <a:stretch/>
                </p:blipFill>
                <p:spPr>
                  <a:xfrm>
                    <a:off x="7665039" y="5151918"/>
                    <a:ext cx="628248" cy="390525"/>
                  </a:xfrm>
                  <a:prstGeom prst="rect">
                    <a:avLst/>
                  </a:prstGeom>
                  <a:noFill/>
                  <a:ln>
                    <a:noFill/>
                  </a:ln>
                </p:spPr>
              </p:pic>
            </p:grpSp>
          </p:grpSp>
          <p:cxnSp>
            <p:nvCxnSpPr>
              <p:cNvPr id="128" name="Google Shape;565;p6"/>
              <p:cNvCxnSpPr/>
              <p:nvPr/>
            </p:nvCxnSpPr>
            <p:spPr>
              <a:xfrm rot="10800000">
                <a:off x="9414453" y="3405082"/>
                <a:ext cx="3" cy="2664000"/>
              </a:xfrm>
              <a:prstGeom prst="straightConnector1">
                <a:avLst/>
              </a:prstGeom>
              <a:noFill/>
              <a:ln w="28575" cap="flat" cmpd="sng">
                <a:solidFill>
                  <a:srgbClr val="FF0000"/>
                </a:solidFill>
                <a:prstDash val="solid"/>
                <a:round/>
                <a:headEnd type="none" w="sm" len="sm"/>
                <a:tailEnd type="none" w="sm" len="sm"/>
              </a:ln>
            </p:spPr>
          </p:cxnSp>
          <p:pic>
            <p:nvPicPr>
              <p:cNvPr id="129" name="Google Shape;566;p6"/>
              <p:cNvPicPr preferRelativeResize="0"/>
              <p:nvPr/>
            </p:nvPicPr>
            <p:blipFill rotWithShape="1">
              <a:blip r:embed="rId5">
                <a:alphaModFix/>
              </a:blip>
              <a:srcRect/>
              <a:stretch/>
            </p:blipFill>
            <p:spPr>
              <a:xfrm>
                <a:off x="9449785" y="2914686"/>
                <a:ext cx="333375" cy="466725"/>
              </a:xfrm>
              <a:prstGeom prst="rect">
                <a:avLst/>
              </a:prstGeom>
              <a:noFill/>
              <a:ln>
                <a:noFill/>
              </a:ln>
            </p:spPr>
          </p:pic>
          <p:sp>
            <p:nvSpPr>
              <p:cNvPr id="130" name="Google Shape;567;p6"/>
              <p:cNvSpPr/>
              <p:nvPr/>
            </p:nvSpPr>
            <p:spPr>
              <a:xfrm>
                <a:off x="9052953" y="2354579"/>
                <a:ext cx="419054" cy="427622"/>
              </a:xfrm>
              <a:prstGeom prst="ellipse">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5</a:t>
                </a:r>
                <a:endParaRPr sz="1800">
                  <a:solidFill>
                    <a:schemeClr val="dk1"/>
                  </a:solidFill>
                  <a:latin typeface="Calibri"/>
                  <a:ea typeface="Calibri"/>
                  <a:cs typeface="Calibri"/>
                  <a:sym typeface="Calibri"/>
                </a:endParaRPr>
              </a:p>
            </p:txBody>
          </p:sp>
        </p:grpSp>
      </p:grpSp>
      <p:sp>
        <p:nvSpPr>
          <p:cNvPr id="154" name="Google Shape;568;p6"/>
          <p:cNvSpPr txBox="1"/>
          <p:nvPr/>
        </p:nvSpPr>
        <p:spPr>
          <a:xfrm>
            <a:off x="133384" y="24429"/>
            <a:ext cx="13685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a:solidFill>
                  <a:srgbClr val="FF0000"/>
                </a:solidFill>
                <a:latin typeface="Calibri"/>
                <a:ea typeface="Calibri"/>
                <a:cs typeface="Calibri"/>
                <a:sym typeface="Calibri"/>
              </a:rPr>
              <a:t>Sub Station</a:t>
            </a:r>
            <a:endParaRPr/>
          </a:p>
          <a:p>
            <a:pPr marL="0" marR="0" lvl="0" indent="0" algn="l" rtl="0">
              <a:spcBef>
                <a:spcPts val="0"/>
              </a:spcBef>
              <a:spcAft>
                <a:spcPts val="0"/>
              </a:spcAft>
              <a:buNone/>
            </a:pPr>
            <a:r>
              <a:rPr lang="en-IN" sz="2000">
                <a:solidFill>
                  <a:srgbClr val="FF0000"/>
                </a:solidFill>
                <a:latin typeface="Calibri"/>
                <a:ea typeface="Calibri"/>
                <a:cs typeface="Calibri"/>
                <a:sym typeface="Calibri"/>
              </a:rPr>
              <a:t>11KV Bus </a:t>
            </a:r>
            <a:endParaRPr sz="2000">
              <a:solidFill>
                <a:srgbClr val="FF0000"/>
              </a:solidFill>
              <a:latin typeface="Calibri"/>
              <a:ea typeface="Calibri"/>
              <a:cs typeface="Calibri"/>
              <a:sym typeface="Calibri"/>
            </a:endParaRPr>
          </a:p>
        </p:txBody>
      </p:sp>
      <p:sp>
        <p:nvSpPr>
          <p:cNvPr id="155" name="Google Shape;569;p6"/>
          <p:cNvSpPr txBox="1"/>
          <p:nvPr/>
        </p:nvSpPr>
        <p:spPr>
          <a:xfrm>
            <a:off x="8663554" y="695673"/>
            <a:ext cx="1531188"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Smart DT</a:t>
            </a:r>
            <a:endParaRPr/>
          </a:p>
          <a:p>
            <a:pPr marL="0" marR="0" lvl="0" indent="0" algn="l" rtl="0">
              <a:spcBef>
                <a:spcPts val="0"/>
              </a:spcBef>
              <a:spcAft>
                <a:spcPts val="0"/>
              </a:spcAft>
              <a:buNone/>
            </a:pPr>
            <a:r>
              <a:rPr lang="en-IN" sz="1100" b="1">
                <a:solidFill>
                  <a:srgbClr val="FF0000"/>
                </a:solidFill>
                <a:latin typeface="Calibri"/>
                <a:ea typeface="Calibri"/>
                <a:cs typeface="Calibri"/>
                <a:sym typeface="Calibri"/>
              </a:rPr>
              <a:t>Single Switching</a:t>
            </a:r>
            <a:endParaRPr/>
          </a:p>
          <a:p>
            <a:pPr marL="0" marR="0" lvl="0" indent="0" algn="l" rtl="0">
              <a:spcBef>
                <a:spcPts val="0"/>
              </a:spcBef>
              <a:spcAft>
                <a:spcPts val="0"/>
              </a:spcAft>
              <a:buNone/>
            </a:pPr>
            <a:r>
              <a:rPr lang="en-IN" sz="1100" b="1">
                <a:solidFill>
                  <a:srgbClr val="FF0000"/>
                </a:solidFill>
                <a:latin typeface="Calibri"/>
                <a:ea typeface="Calibri"/>
                <a:cs typeface="Calibri"/>
                <a:sym typeface="Calibri"/>
              </a:rPr>
              <a:t>Single Non Solar Pump</a:t>
            </a:r>
            <a:endParaRPr/>
          </a:p>
        </p:txBody>
      </p:sp>
      <p:grpSp>
        <p:nvGrpSpPr>
          <p:cNvPr id="156" name="Google Shape;570;p6"/>
          <p:cNvGrpSpPr/>
          <p:nvPr/>
        </p:nvGrpSpPr>
        <p:grpSpPr>
          <a:xfrm>
            <a:off x="3783343" y="2202808"/>
            <a:ext cx="2667118" cy="3918541"/>
            <a:chOff x="3862225" y="2194655"/>
            <a:chExt cx="2667118" cy="3918541"/>
          </a:xfrm>
        </p:grpSpPr>
        <p:cxnSp>
          <p:nvCxnSpPr>
            <p:cNvPr id="157" name="Google Shape;571;p6"/>
            <p:cNvCxnSpPr/>
            <p:nvPr/>
          </p:nvCxnSpPr>
          <p:spPr>
            <a:xfrm rot="10800000">
              <a:off x="4530187" y="3489057"/>
              <a:ext cx="3" cy="2412000"/>
            </a:xfrm>
            <a:prstGeom prst="straightConnector1">
              <a:avLst/>
            </a:prstGeom>
            <a:noFill/>
            <a:ln w="28575" cap="flat" cmpd="sng">
              <a:solidFill>
                <a:srgbClr val="FF0000"/>
              </a:solidFill>
              <a:prstDash val="solid"/>
              <a:round/>
              <a:headEnd type="none" w="sm" len="sm"/>
              <a:tailEnd type="none" w="sm" len="sm"/>
            </a:ln>
          </p:spPr>
        </p:cxnSp>
        <p:grpSp>
          <p:nvGrpSpPr>
            <p:cNvPr id="158" name="Google Shape;572;p6"/>
            <p:cNvGrpSpPr/>
            <p:nvPr/>
          </p:nvGrpSpPr>
          <p:grpSpPr>
            <a:xfrm>
              <a:off x="3862225" y="2194655"/>
              <a:ext cx="2667118" cy="3918541"/>
              <a:chOff x="3861855" y="2179344"/>
              <a:chExt cx="2667118" cy="3918541"/>
            </a:xfrm>
          </p:grpSpPr>
          <p:cxnSp>
            <p:nvCxnSpPr>
              <p:cNvPr id="159" name="Google Shape;573;p6"/>
              <p:cNvCxnSpPr/>
              <p:nvPr/>
            </p:nvCxnSpPr>
            <p:spPr>
              <a:xfrm rot="10800000">
                <a:off x="4999019" y="4878558"/>
                <a:ext cx="3" cy="432000"/>
              </a:xfrm>
              <a:prstGeom prst="straightConnector1">
                <a:avLst/>
              </a:prstGeom>
              <a:noFill/>
              <a:ln w="28575" cap="flat" cmpd="sng">
                <a:solidFill>
                  <a:srgbClr val="FF0000"/>
                </a:solidFill>
                <a:prstDash val="solid"/>
                <a:round/>
                <a:headEnd type="none" w="sm" len="sm"/>
                <a:tailEnd type="none" w="sm" len="sm"/>
              </a:ln>
            </p:spPr>
          </p:cxnSp>
          <p:cxnSp>
            <p:nvCxnSpPr>
              <p:cNvPr id="160" name="Google Shape;574;p6"/>
              <p:cNvCxnSpPr/>
              <p:nvPr/>
            </p:nvCxnSpPr>
            <p:spPr>
              <a:xfrm rot="10800000">
                <a:off x="4480734" y="2325026"/>
                <a:ext cx="0" cy="468000"/>
              </a:xfrm>
              <a:prstGeom prst="straightConnector1">
                <a:avLst/>
              </a:prstGeom>
              <a:noFill/>
              <a:ln w="28575" cap="flat" cmpd="sng">
                <a:solidFill>
                  <a:srgbClr val="FF0000"/>
                </a:solidFill>
                <a:prstDash val="solid"/>
                <a:round/>
                <a:headEnd type="none" w="sm" len="sm"/>
                <a:tailEnd type="none" w="sm" len="sm"/>
              </a:ln>
            </p:spPr>
          </p:cxnSp>
          <p:sp>
            <p:nvSpPr>
              <p:cNvPr id="161" name="Google Shape;575;p6"/>
              <p:cNvSpPr/>
              <p:nvPr/>
            </p:nvSpPr>
            <p:spPr>
              <a:xfrm>
                <a:off x="4425519" y="2179344"/>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cxnSp>
            <p:nvCxnSpPr>
              <p:cNvPr id="163" name="Google Shape;577;p6"/>
              <p:cNvCxnSpPr/>
              <p:nvPr/>
            </p:nvCxnSpPr>
            <p:spPr>
              <a:xfrm rot="10800000">
                <a:off x="5003232" y="3923642"/>
                <a:ext cx="3" cy="432000"/>
              </a:xfrm>
              <a:prstGeom prst="straightConnector1">
                <a:avLst/>
              </a:prstGeom>
              <a:noFill/>
              <a:ln w="28575" cap="flat" cmpd="sng">
                <a:solidFill>
                  <a:srgbClr val="FF0000"/>
                </a:solidFill>
                <a:prstDash val="solid"/>
                <a:round/>
                <a:headEnd type="none" w="sm" len="sm"/>
                <a:tailEnd type="none" w="sm" len="sm"/>
              </a:ln>
            </p:spPr>
          </p:cxnSp>
          <p:pic>
            <p:nvPicPr>
              <p:cNvPr id="164" name="Google Shape;578;p6"/>
              <p:cNvPicPr preferRelativeResize="0"/>
              <p:nvPr/>
            </p:nvPicPr>
            <p:blipFill rotWithShape="1">
              <a:blip r:embed="rId2">
                <a:alphaModFix/>
              </a:blip>
              <a:srcRect/>
              <a:stretch/>
            </p:blipFill>
            <p:spPr>
              <a:xfrm>
                <a:off x="4251638" y="2689745"/>
                <a:ext cx="685800" cy="828675"/>
              </a:xfrm>
              <a:prstGeom prst="rect">
                <a:avLst/>
              </a:prstGeom>
              <a:noFill/>
              <a:ln>
                <a:noFill/>
              </a:ln>
            </p:spPr>
          </p:pic>
          <p:cxnSp>
            <p:nvCxnSpPr>
              <p:cNvPr id="165" name="Google Shape;579;p6"/>
              <p:cNvCxnSpPr/>
              <p:nvPr/>
            </p:nvCxnSpPr>
            <p:spPr>
              <a:xfrm rot="10800000">
                <a:off x="4553307" y="2385080"/>
                <a:ext cx="0" cy="468000"/>
              </a:xfrm>
              <a:prstGeom prst="straightConnector1">
                <a:avLst/>
              </a:prstGeom>
              <a:noFill/>
              <a:ln w="28575" cap="flat" cmpd="sng">
                <a:solidFill>
                  <a:srgbClr val="FF0000"/>
                </a:solidFill>
                <a:prstDash val="solid"/>
                <a:round/>
                <a:headEnd type="none" w="sm" len="sm"/>
                <a:tailEnd type="none" w="sm" len="sm"/>
              </a:ln>
            </p:spPr>
          </p:cxnSp>
          <p:sp>
            <p:nvSpPr>
              <p:cNvPr id="166" name="Google Shape;580;p6"/>
              <p:cNvSpPr txBox="1"/>
              <p:nvPr/>
            </p:nvSpPr>
            <p:spPr>
              <a:xfrm>
                <a:off x="3862291" y="2736048"/>
                <a:ext cx="48282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11KV</a:t>
                </a:r>
                <a:endParaRPr sz="1100">
                  <a:solidFill>
                    <a:srgbClr val="FF0000"/>
                  </a:solidFill>
                  <a:latin typeface="Calibri"/>
                  <a:ea typeface="Calibri"/>
                  <a:cs typeface="Calibri"/>
                  <a:sym typeface="Calibri"/>
                </a:endParaRPr>
              </a:p>
            </p:txBody>
          </p:sp>
          <p:sp>
            <p:nvSpPr>
              <p:cNvPr id="167" name="Google Shape;581;p6"/>
              <p:cNvSpPr txBox="1"/>
              <p:nvPr/>
            </p:nvSpPr>
            <p:spPr>
              <a:xfrm>
                <a:off x="4598913" y="2330292"/>
                <a:ext cx="56457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63KVA</a:t>
                </a:r>
                <a:endParaRPr sz="1100">
                  <a:solidFill>
                    <a:srgbClr val="0C0C0C"/>
                  </a:solidFill>
                  <a:latin typeface="Calibri"/>
                  <a:ea typeface="Calibri"/>
                  <a:cs typeface="Calibri"/>
                  <a:sym typeface="Calibri"/>
                </a:endParaRPr>
              </a:p>
            </p:txBody>
          </p:sp>
          <p:sp>
            <p:nvSpPr>
              <p:cNvPr id="168" name="Google Shape;582;p6"/>
              <p:cNvSpPr txBox="1"/>
              <p:nvPr/>
            </p:nvSpPr>
            <p:spPr>
              <a:xfrm>
                <a:off x="3861855" y="3277907"/>
                <a:ext cx="48122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433V</a:t>
                </a:r>
                <a:endParaRPr/>
              </a:p>
              <a:p>
                <a:pPr marL="0" marR="0" lvl="0" indent="0" algn="l" rtl="0">
                  <a:spcBef>
                    <a:spcPts val="0"/>
                  </a:spcBef>
                  <a:spcAft>
                    <a:spcPts val="0"/>
                  </a:spcAft>
                  <a:buNone/>
                </a:pPr>
                <a:endParaRPr sz="1100">
                  <a:solidFill>
                    <a:srgbClr val="FF0000"/>
                  </a:solidFill>
                  <a:latin typeface="Calibri"/>
                  <a:ea typeface="Calibri"/>
                  <a:cs typeface="Calibri"/>
                  <a:sym typeface="Calibri"/>
                </a:endParaRPr>
              </a:p>
            </p:txBody>
          </p:sp>
          <p:sp>
            <p:nvSpPr>
              <p:cNvPr id="169" name="Google Shape;583;p6"/>
              <p:cNvSpPr/>
              <p:nvPr/>
            </p:nvSpPr>
            <p:spPr>
              <a:xfrm>
                <a:off x="3994772" y="2363449"/>
                <a:ext cx="419054" cy="427622"/>
              </a:xfrm>
              <a:prstGeom prst="ellipse">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grpSp>
            <p:nvGrpSpPr>
              <p:cNvPr id="170" name="Google Shape;584;p6"/>
              <p:cNvGrpSpPr/>
              <p:nvPr/>
            </p:nvGrpSpPr>
            <p:grpSpPr>
              <a:xfrm>
                <a:off x="4542946" y="3908478"/>
                <a:ext cx="1986027" cy="596655"/>
                <a:chOff x="4653864" y="4091314"/>
                <a:chExt cx="1986027" cy="596655"/>
              </a:xfrm>
            </p:grpSpPr>
            <p:cxnSp>
              <p:nvCxnSpPr>
                <p:cNvPr id="188" name="Google Shape;585;p6"/>
                <p:cNvCxnSpPr/>
                <p:nvPr/>
              </p:nvCxnSpPr>
              <p:spPr>
                <a:xfrm>
                  <a:off x="4653864" y="4095213"/>
                  <a:ext cx="216000" cy="0"/>
                </a:xfrm>
                <a:prstGeom prst="straightConnector1">
                  <a:avLst/>
                </a:prstGeom>
                <a:noFill/>
                <a:ln w="28575" cap="flat" cmpd="sng">
                  <a:solidFill>
                    <a:srgbClr val="FF0000"/>
                  </a:solidFill>
                  <a:prstDash val="solid"/>
                  <a:round/>
                  <a:headEnd type="none" w="sm" len="sm"/>
                  <a:tailEnd type="none" w="sm" len="sm"/>
                </a:ln>
              </p:spPr>
            </p:cxnSp>
            <p:cxnSp>
              <p:nvCxnSpPr>
                <p:cNvPr id="189" name="Google Shape;586;p6"/>
                <p:cNvCxnSpPr/>
                <p:nvPr/>
              </p:nvCxnSpPr>
              <p:spPr>
                <a:xfrm>
                  <a:off x="5103279" y="4544766"/>
                  <a:ext cx="432000" cy="0"/>
                </a:xfrm>
                <a:prstGeom prst="straightConnector1">
                  <a:avLst/>
                </a:prstGeom>
                <a:noFill/>
                <a:ln w="28575" cap="flat" cmpd="sng">
                  <a:solidFill>
                    <a:srgbClr val="FF0000"/>
                  </a:solidFill>
                  <a:prstDash val="solid"/>
                  <a:round/>
                  <a:headEnd type="none" w="sm" len="sm"/>
                  <a:tailEnd type="none" w="sm" len="sm"/>
                </a:ln>
              </p:spPr>
            </p:cxnSp>
            <p:cxnSp>
              <p:nvCxnSpPr>
                <p:cNvPr id="190" name="Google Shape;587;p6"/>
                <p:cNvCxnSpPr/>
                <p:nvPr/>
              </p:nvCxnSpPr>
              <p:spPr>
                <a:xfrm>
                  <a:off x="4889272" y="4091314"/>
                  <a:ext cx="216000" cy="0"/>
                </a:xfrm>
                <a:prstGeom prst="straightConnector1">
                  <a:avLst/>
                </a:prstGeom>
                <a:noFill/>
                <a:ln w="28575" cap="flat" cmpd="sng">
                  <a:solidFill>
                    <a:srgbClr val="FF0000"/>
                  </a:solidFill>
                  <a:prstDash val="solid"/>
                  <a:round/>
                  <a:headEnd type="none" w="sm" len="sm"/>
                  <a:tailEnd type="none" w="sm" len="sm"/>
                </a:ln>
              </p:spPr>
            </p:cxnSp>
            <p:grpSp>
              <p:nvGrpSpPr>
                <p:cNvPr id="191" name="Google Shape;588;p6"/>
                <p:cNvGrpSpPr/>
                <p:nvPr/>
              </p:nvGrpSpPr>
              <p:grpSpPr>
                <a:xfrm>
                  <a:off x="5524221" y="4107591"/>
                  <a:ext cx="1115670" cy="580378"/>
                  <a:chOff x="7221607" y="5392364"/>
                  <a:chExt cx="1115670" cy="580378"/>
                </a:xfrm>
              </p:grpSpPr>
              <p:sp>
                <p:nvSpPr>
                  <p:cNvPr id="192" name="Google Shape;589;p6"/>
                  <p:cNvSpPr txBox="1"/>
                  <p:nvPr/>
                </p:nvSpPr>
                <p:spPr>
                  <a:xfrm>
                    <a:off x="7739036" y="5392364"/>
                    <a:ext cx="59824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a:t>
                    </a:r>
                    <a:endParaRPr/>
                  </a:p>
                  <a:p>
                    <a:pPr marL="0" marR="0" lvl="0" indent="0" algn="l" rtl="0">
                      <a:spcBef>
                        <a:spcPts val="0"/>
                      </a:spcBef>
                      <a:spcAft>
                        <a:spcPts val="0"/>
                      </a:spcAft>
                      <a:buNone/>
                    </a:pPr>
                    <a:r>
                      <a:rPr lang="en-IN" sz="1100">
                        <a:solidFill>
                          <a:srgbClr val="AB620D"/>
                        </a:solidFill>
                        <a:latin typeface="Calibri"/>
                        <a:ea typeface="Calibri"/>
                        <a:cs typeface="Calibri"/>
                        <a:sym typeface="Calibri"/>
                      </a:rPr>
                      <a:t>(7.5hp)</a:t>
                    </a:r>
                    <a:endParaRPr sz="1100">
                      <a:solidFill>
                        <a:srgbClr val="AB620D"/>
                      </a:solidFill>
                      <a:latin typeface="Calibri"/>
                      <a:ea typeface="Calibri"/>
                      <a:cs typeface="Calibri"/>
                      <a:sym typeface="Calibri"/>
                    </a:endParaRPr>
                  </a:p>
                </p:txBody>
              </p:sp>
              <p:pic>
                <p:nvPicPr>
                  <p:cNvPr id="193" name="Google Shape;590;p6"/>
                  <p:cNvPicPr preferRelativeResize="0"/>
                  <p:nvPr/>
                </p:nvPicPr>
                <p:blipFill rotWithShape="1">
                  <a:blip r:embed="rId4">
                    <a:alphaModFix/>
                  </a:blip>
                  <a:srcRect/>
                  <a:stretch/>
                </p:blipFill>
                <p:spPr>
                  <a:xfrm>
                    <a:off x="7221607" y="5582217"/>
                    <a:ext cx="628248" cy="390525"/>
                  </a:xfrm>
                  <a:prstGeom prst="rect">
                    <a:avLst/>
                  </a:prstGeom>
                  <a:noFill/>
                  <a:ln>
                    <a:noFill/>
                  </a:ln>
                </p:spPr>
              </p:pic>
            </p:grpSp>
          </p:grpSp>
          <p:grpSp>
            <p:nvGrpSpPr>
              <p:cNvPr id="171" name="Google Shape;591;p6"/>
              <p:cNvGrpSpPr/>
              <p:nvPr/>
            </p:nvGrpSpPr>
            <p:grpSpPr>
              <a:xfrm>
                <a:off x="4530187" y="4883847"/>
                <a:ext cx="1995698" cy="619994"/>
                <a:chOff x="4653864" y="4094683"/>
                <a:chExt cx="1995698" cy="619994"/>
              </a:xfrm>
            </p:grpSpPr>
            <p:cxnSp>
              <p:nvCxnSpPr>
                <p:cNvPr id="182" name="Google Shape;592;p6"/>
                <p:cNvCxnSpPr/>
                <p:nvPr/>
              </p:nvCxnSpPr>
              <p:spPr>
                <a:xfrm>
                  <a:off x="4653864" y="4095213"/>
                  <a:ext cx="216000" cy="0"/>
                </a:xfrm>
                <a:prstGeom prst="straightConnector1">
                  <a:avLst/>
                </a:prstGeom>
                <a:noFill/>
                <a:ln w="28575" cap="flat" cmpd="sng">
                  <a:solidFill>
                    <a:srgbClr val="FF0000"/>
                  </a:solidFill>
                  <a:prstDash val="solid"/>
                  <a:round/>
                  <a:headEnd type="none" w="sm" len="sm"/>
                  <a:tailEnd type="none" w="sm" len="sm"/>
                </a:ln>
              </p:spPr>
            </p:cxnSp>
            <p:cxnSp>
              <p:nvCxnSpPr>
                <p:cNvPr id="183" name="Google Shape;593;p6"/>
                <p:cNvCxnSpPr/>
                <p:nvPr/>
              </p:nvCxnSpPr>
              <p:spPr>
                <a:xfrm>
                  <a:off x="5103279" y="4544766"/>
                  <a:ext cx="432000" cy="0"/>
                </a:xfrm>
                <a:prstGeom prst="straightConnector1">
                  <a:avLst/>
                </a:prstGeom>
                <a:noFill/>
                <a:ln w="28575" cap="flat" cmpd="sng">
                  <a:solidFill>
                    <a:srgbClr val="FF0000"/>
                  </a:solidFill>
                  <a:prstDash val="solid"/>
                  <a:round/>
                  <a:headEnd type="none" w="sm" len="sm"/>
                  <a:tailEnd type="none" w="sm" len="sm"/>
                </a:ln>
              </p:spPr>
            </p:cxnSp>
            <p:cxnSp>
              <p:nvCxnSpPr>
                <p:cNvPr id="184" name="Google Shape;594;p6"/>
                <p:cNvCxnSpPr/>
                <p:nvPr/>
              </p:nvCxnSpPr>
              <p:spPr>
                <a:xfrm>
                  <a:off x="4869864" y="4094683"/>
                  <a:ext cx="216000" cy="0"/>
                </a:xfrm>
                <a:prstGeom prst="straightConnector1">
                  <a:avLst/>
                </a:prstGeom>
                <a:noFill/>
                <a:ln w="28575" cap="flat" cmpd="sng">
                  <a:solidFill>
                    <a:srgbClr val="FF0000"/>
                  </a:solidFill>
                  <a:prstDash val="solid"/>
                  <a:round/>
                  <a:headEnd type="none" w="sm" len="sm"/>
                  <a:tailEnd type="none" w="sm" len="sm"/>
                </a:ln>
              </p:spPr>
            </p:cxnSp>
            <p:grpSp>
              <p:nvGrpSpPr>
                <p:cNvPr id="185" name="Google Shape;595;p6"/>
                <p:cNvGrpSpPr/>
                <p:nvPr/>
              </p:nvGrpSpPr>
              <p:grpSpPr>
                <a:xfrm>
                  <a:off x="5541677" y="4280651"/>
                  <a:ext cx="1107884" cy="434026"/>
                  <a:chOff x="7239063" y="5565424"/>
                  <a:chExt cx="1107884" cy="434026"/>
                </a:xfrm>
              </p:grpSpPr>
              <p:sp>
                <p:nvSpPr>
                  <p:cNvPr id="186" name="Google Shape;596;p6"/>
                  <p:cNvSpPr txBox="1"/>
                  <p:nvPr/>
                </p:nvSpPr>
                <p:spPr>
                  <a:xfrm>
                    <a:off x="7783973" y="5565424"/>
                    <a:ext cx="56297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a:t>
                    </a:r>
                    <a:endParaRPr/>
                  </a:p>
                  <a:p>
                    <a:pPr marL="0" marR="0" lvl="0" indent="0" algn="l" rtl="0">
                      <a:spcBef>
                        <a:spcPts val="0"/>
                      </a:spcBef>
                      <a:spcAft>
                        <a:spcPts val="0"/>
                      </a:spcAft>
                      <a:buNone/>
                    </a:pPr>
                    <a:r>
                      <a:rPr lang="en-IN" sz="1100">
                        <a:solidFill>
                          <a:srgbClr val="AB620D"/>
                        </a:solidFill>
                        <a:latin typeface="Calibri"/>
                        <a:ea typeface="Calibri"/>
                        <a:cs typeface="Calibri"/>
                        <a:sym typeface="Calibri"/>
                      </a:rPr>
                      <a:t>(10hp)</a:t>
                    </a:r>
                    <a:endParaRPr sz="1100">
                      <a:solidFill>
                        <a:srgbClr val="AB620D"/>
                      </a:solidFill>
                      <a:latin typeface="Calibri"/>
                      <a:ea typeface="Calibri"/>
                      <a:cs typeface="Calibri"/>
                      <a:sym typeface="Calibri"/>
                    </a:endParaRPr>
                  </a:p>
                </p:txBody>
              </p:sp>
              <p:pic>
                <p:nvPicPr>
                  <p:cNvPr id="187" name="Google Shape;597;p6"/>
                  <p:cNvPicPr preferRelativeResize="0"/>
                  <p:nvPr/>
                </p:nvPicPr>
                <p:blipFill rotWithShape="1">
                  <a:blip r:embed="rId4">
                    <a:alphaModFix/>
                  </a:blip>
                  <a:srcRect/>
                  <a:stretch/>
                </p:blipFill>
                <p:spPr>
                  <a:xfrm>
                    <a:off x="7239063" y="5608925"/>
                    <a:ext cx="628248" cy="390525"/>
                  </a:xfrm>
                  <a:prstGeom prst="rect">
                    <a:avLst/>
                  </a:prstGeom>
                  <a:noFill/>
                  <a:ln>
                    <a:noFill/>
                  </a:ln>
                </p:spPr>
              </p:pic>
            </p:grpSp>
          </p:grpSp>
          <p:grpSp>
            <p:nvGrpSpPr>
              <p:cNvPr id="172" name="Google Shape;598;p6"/>
              <p:cNvGrpSpPr/>
              <p:nvPr/>
            </p:nvGrpSpPr>
            <p:grpSpPr>
              <a:xfrm>
                <a:off x="4515984" y="5615248"/>
                <a:ext cx="1907439" cy="482637"/>
                <a:chOff x="4653864" y="3811074"/>
                <a:chExt cx="1907439" cy="482637"/>
              </a:xfrm>
            </p:grpSpPr>
            <p:grpSp>
              <p:nvGrpSpPr>
                <p:cNvPr id="174" name="Google Shape;599;p6"/>
                <p:cNvGrpSpPr/>
                <p:nvPr/>
              </p:nvGrpSpPr>
              <p:grpSpPr>
                <a:xfrm>
                  <a:off x="4653864" y="3811074"/>
                  <a:ext cx="454634" cy="361950"/>
                  <a:chOff x="3444718" y="3799932"/>
                  <a:chExt cx="454634" cy="361950"/>
                </a:xfrm>
              </p:grpSpPr>
              <p:pic>
                <p:nvPicPr>
                  <p:cNvPr id="180" name="Google Shape;600;p6"/>
                  <p:cNvPicPr preferRelativeResize="0"/>
                  <p:nvPr/>
                </p:nvPicPr>
                <p:blipFill rotWithShape="1">
                  <a:blip r:embed="rId3">
                    <a:alphaModFix/>
                  </a:blip>
                  <a:srcRect/>
                  <a:stretch/>
                </p:blipFill>
                <p:spPr>
                  <a:xfrm>
                    <a:off x="3556452" y="3799932"/>
                    <a:ext cx="342900" cy="361950"/>
                  </a:xfrm>
                  <a:prstGeom prst="rect">
                    <a:avLst/>
                  </a:prstGeom>
                  <a:noFill/>
                  <a:ln>
                    <a:noFill/>
                  </a:ln>
                </p:spPr>
              </p:pic>
              <p:cxnSp>
                <p:nvCxnSpPr>
                  <p:cNvPr id="181" name="Google Shape;601;p6"/>
                  <p:cNvCxnSpPr/>
                  <p:nvPr/>
                </p:nvCxnSpPr>
                <p:spPr>
                  <a:xfrm>
                    <a:off x="3444718" y="4084071"/>
                    <a:ext cx="216000" cy="0"/>
                  </a:xfrm>
                  <a:prstGeom prst="straightConnector1">
                    <a:avLst/>
                  </a:prstGeom>
                  <a:noFill/>
                  <a:ln w="28575" cap="flat" cmpd="sng">
                    <a:solidFill>
                      <a:srgbClr val="FF0000"/>
                    </a:solidFill>
                    <a:prstDash val="solid"/>
                    <a:round/>
                    <a:headEnd type="none" w="sm" len="sm"/>
                    <a:tailEnd type="none" w="sm" len="sm"/>
                  </a:ln>
                </p:spPr>
              </p:cxnSp>
            </p:grpSp>
            <p:cxnSp>
              <p:nvCxnSpPr>
                <p:cNvPr id="175" name="Google Shape;602;p6"/>
                <p:cNvCxnSpPr/>
                <p:nvPr/>
              </p:nvCxnSpPr>
              <p:spPr>
                <a:xfrm>
                  <a:off x="5121799" y="4111745"/>
                  <a:ext cx="432000" cy="0"/>
                </a:xfrm>
                <a:prstGeom prst="straightConnector1">
                  <a:avLst/>
                </a:prstGeom>
                <a:noFill/>
                <a:ln w="28575" cap="flat" cmpd="sng">
                  <a:solidFill>
                    <a:srgbClr val="FF0000"/>
                  </a:solidFill>
                  <a:prstDash val="solid"/>
                  <a:round/>
                  <a:headEnd type="none" w="sm" len="sm"/>
                  <a:tailEnd type="none" w="sm" len="sm"/>
                </a:ln>
              </p:spPr>
            </p:cxnSp>
            <p:cxnSp>
              <p:nvCxnSpPr>
                <p:cNvPr id="176" name="Google Shape;603;p6"/>
                <p:cNvCxnSpPr/>
                <p:nvPr/>
              </p:nvCxnSpPr>
              <p:spPr>
                <a:xfrm>
                  <a:off x="5043100" y="4116952"/>
                  <a:ext cx="216000" cy="0"/>
                </a:xfrm>
                <a:prstGeom prst="straightConnector1">
                  <a:avLst/>
                </a:prstGeom>
                <a:noFill/>
                <a:ln w="28575" cap="flat" cmpd="sng">
                  <a:solidFill>
                    <a:srgbClr val="FF0000"/>
                  </a:solidFill>
                  <a:prstDash val="solid"/>
                  <a:round/>
                  <a:headEnd type="none" w="sm" len="sm"/>
                  <a:tailEnd type="none" w="sm" len="sm"/>
                </a:ln>
              </p:spPr>
            </p:cxnSp>
            <p:grpSp>
              <p:nvGrpSpPr>
                <p:cNvPr id="177" name="Google Shape;604;p6"/>
                <p:cNvGrpSpPr/>
                <p:nvPr/>
              </p:nvGrpSpPr>
              <p:grpSpPr>
                <a:xfrm>
                  <a:off x="5499802" y="3862824"/>
                  <a:ext cx="1061501" cy="430887"/>
                  <a:chOff x="7197188" y="5147597"/>
                  <a:chExt cx="1061501" cy="430887"/>
                </a:xfrm>
              </p:grpSpPr>
              <p:sp>
                <p:nvSpPr>
                  <p:cNvPr id="178" name="Google Shape;605;p6"/>
                  <p:cNvSpPr txBox="1"/>
                  <p:nvPr/>
                </p:nvSpPr>
                <p:spPr>
                  <a:xfrm>
                    <a:off x="7742201" y="5147597"/>
                    <a:ext cx="51648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dirty="0">
                        <a:solidFill>
                          <a:srgbClr val="AB620D"/>
                        </a:solidFill>
                        <a:latin typeface="Calibri"/>
                        <a:ea typeface="Calibri"/>
                        <a:cs typeface="Calibri"/>
                        <a:sym typeface="Calibri"/>
                      </a:rPr>
                      <a:t>Pump</a:t>
                    </a:r>
                    <a:endParaRPr dirty="0"/>
                  </a:p>
                  <a:p>
                    <a:pPr marL="0" marR="0" lvl="0" indent="0" algn="l" rtl="0">
                      <a:spcBef>
                        <a:spcPts val="0"/>
                      </a:spcBef>
                      <a:spcAft>
                        <a:spcPts val="0"/>
                      </a:spcAft>
                      <a:buNone/>
                    </a:pPr>
                    <a:r>
                      <a:rPr lang="en-IN" sz="1100" dirty="0">
                        <a:solidFill>
                          <a:srgbClr val="AB620D"/>
                        </a:solidFill>
                        <a:latin typeface="Calibri"/>
                        <a:ea typeface="Calibri"/>
                        <a:cs typeface="Calibri"/>
                        <a:sym typeface="Calibri"/>
                      </a:rPr>
                      <a:t>(5hp)</a:t>
                    </a:r>
                    <a:endParaRPr sz="1100" dirty="0">
                      <a:solidFill>
                        <a:srgbClr val="AB620D"/>
                      </a:solidFill>
                      <a:latin typeface="Calibri"/>
                      <a:ea typeface="Calibri"/>
                      <a:cs typeface="Calibri"/>
                      <a:sym typeface="Calibri"/>
                    </a:endParaRPr>
                  </a:p>
                </p:txBody>
              </p:sp>
              <p:pic>
                <p:nvPicPr>
                  <p:cNvPr id="179" name="Google Shape;606;p6"/>
                  <p:cNvPicPr preferRelativeResize="0"/>
                  <p:nvPr/>
                </p:nvPicPr>
                <p:blipFill rotWithShape="1">
                  <a:blip r:embed="rId4">
                    <a:alphaModFix/>
                  </a:blip>
                  <a:srcRect/>
                  <a:stretch/>
                </p:blipFill>
                <p:spPr>
                  <a:xfrm>
                    <a:off x="7197188" y="5163420"/>
                    <a:ext cx="628248" cy="390525"/>
                  </a:xfrm>
                  <a:prstGeom prst="rect">
                    <a:avLst/>
                  </a:prstGeom>
                  <a:noFill/>
                  <a:ln>
                    <a:noFill/>
                  </a:ln>
                </p:spPr>
              </p:pic>
            </p:grpSp>
          </p:grpSp>
          <p:pic>
            <p:nvPicPr>
              <p:cNvPr id="173" name="Google Shape;607;p6"/>
              <p:cNvPicPr preferRelativeResize="0"/>
              <p:nvPr/>
            </p:nvPicPr>
            <p:blipFill rotWithShape="1">
              <a:blip r:embed="rId5">
                <a:alphaModFix/>
              </a:blip>
              <a:srcRect/>
              <a:stretch/>
            </p:blipFill>
            <p:spPr>
              <a:xfrm>
                <a:off x="4347381" y="2915690"/>
                <a:ext cx="333375" cy="466725"/>
              </a:xfrm>
              <a:prstGeom prst="rect">
                <a:avLst/>
              </a:prstGeom>
              <a:noFill/>
              <a:ln>
                <a:noFill/>
              </a:ln>
            </p:spPr>
          </p:pic>
        </p:grpSp>
      </p:grpSp>
      <p:grpSp>
        <p:nvGrpSpPr>
          <p:cNvPr id="194" name="Google Shape;608;p6"/>
          <p:cNvGrpSpPr/>
          <p:nvPr/>
        </p:nvGrpSpPr>
        <p:grpSpPr>
          <a:xfrm>
            <a:off x="6152232" y="315325"/>
            <a:ext cx="2692619" cy="2032383"/>
            <a:chOff x="6388810" y="356533"/>
            <a:chExt cx="2692619" cy="2032383"/>
          </a:xfrm>
        </p:grpSpPr>
        <p:cxnSp>
          <p:nvCxnSpPr>
            <p:cNvPr id="195" name="Google Shape;609;p6"/>
            <p:cNvCxnSpPr/>
            <p:nvPr/>
          </p:nvCxnSpPr>
          <p:spPr>
            <a:xfrm>
              <a:off x="6541951" y="388524"/>
              <a:ext cx="1398243" cy="11913"/>
            </a:xfrm>
            <a:prstGeom prst="straightConnector1">
              <a:avLst/>
            </a:prstGeom>
            <a:noFill/>
            <a:ln w="28575" cap="flat" cmpd="sng">
              <a:solidFill>
                <a:srgbClr val="FF0000"/>
              </a:solidFill>
              <a:prstDash val="solid"/>
              <a:round/>
              <a:headEnd type="none" w="sm" len="sm"/>
              <a:tailEnd type="none" w="sm" len="sm"/>
            </a:ln>
          </p:spPr>
        </p:cxnSp>
        <p:cxnSp>
          <p:nvCxnSpPr>
            <p:cNvPr id="196" name="Google Shape;610;p6"/>
            <p:cNvCxnSpPr/>
            <p:nvPr/>
          </p:nvCxnSpPr>
          <p:spPr>
            <a:xfrm>
              <a:off x="6660083" y="464100"/>
              <a:ext cx="1398243" cy="11913"/>
            </a:xfrm>
            <a:prstGeom prst="straightConnector1">
              <a:avLst/>
            </a:prstGeom>
            <a:noFill/>
            <a:ln w="28575" cap="flat" cmpd="sng">
              <a:solidFill>
                <a:srgbClr val="FF0000"/>
              </a:solidFill>
              <a:prstDash val="solid"/>
              <a:round/>
              <a:headEnd type="none" w="sm" len="sm"/>
              <a:tailEnd type="none" w="sm" len="sm"/>
            </a:ln>
          </p:spPr>
        </p:cxnSp>
        <p:grpSp>
          <p:nvGrpSpPr>
            <p:cNvPr id="197" name="Google Shape;611;p6"/>
            <p:cNvGrpSpPr/>
            <p:nvPr/>
          </p:nvGrpSpPr>
          <p:grpSpPr>
            <a:xfrm>
              <a:off x="6388810" y="356533"/>
              <a:ext cx="2692619" cy="2032383"/>
              <a:chOff x="6388810" y="356533"/>
              <a:chExt cx="2692619" cy="2032383"/>
            </a:xfrm>
          </p:grpSpPr>
          <p:grpSp>
            <p:nvGrpSpPr>
              <p:cNvPr id="198" name="Google Shape;612;p6"/>
              <p:cNvGrpSpPr/>
              <p:nvPr/>
            </p:nvGrpSpPr>
            <p:grpSpPr>
              <a:xfrm>
                <a:off x="6388810" y="356533"/>
                <a:ext cx="2692619" cy="2032383"/>
                <a:chOff x="6388810" y="356533"/>
                <a:chExt cx="2692619" cy="2032383"/>
              </a:xfrm>
            </p:grpSpPr>
            <p:pic>
              <p:nvPicPr>
                <p:cNvPr id="200" name="Google Shape;613;p6"/>
                <p:cNvPicPr preferRelativeResize="0"/>
                <p:nvPr/>
              </p:nvPicPr>
              <p:blipFill rotWithShape="1">
                <a:blip r:embed="rId2">
                  <a:alphaModFix/>
                </a:blip>
                <a:srcRect/>
                <a:stretch/>
              </p:blipFill>
              <p:spPr>
                <a:xfrm>
                  <a:off x="7721127" y="759286"/>
                  <a:ext cx="685800" cy="828675"/>
                </a:xfrm>
                <a:prstGeom prst="rect">
                  <a:avLst/>
                </a:prstGeom>
                <a:noFill/>
                <a:ln>
                  <a:noFill/>
                </a:ln>
              </p:spPr>
            </p:pic>
            <p:cxnSp>
              <p:nvCxnSpPr>
                <p:cNvPr id="201" name="Google Shape;614;p6"/>
                <p:cNvCxnSpPr/>
                <p:nvPr/>
              </p:nvCxnSpPr>
              <p:spPr>
                <a:xfrm rot="10800000">
                  <a:off x="7941677" y="403105"/>
                  <a:ext cx="0" cy="468000"/>
                </a:xfrm>
                <a:prstGeom prst="straightConnector1">
                  <a:avLst/>
                </a:prstGeom>
                <a:noFill/>
                <a:ln w="28575" cap="flat" cmpd="sng">
                  <a:solidFill>
                    <a:srgbClr val="FF0000"/>
                  </a:solidFill>
                  <a:prstDash val="solid"/>
                  <a:round/>
                  <a:headEnd type="none" w="sm" len="sm"/>
                  <a:tailEnd type="none" w="sm" len="sm"/>
                </a:ln>
              </p:spPr>
            </p:cxnSp>
            <p:cxnSp>
              <p:nvCxnSpPr>
                <p:cNvPr id="202" name="Google Shape;615;p6"/>
                <p:cNvCxnSpPr/>
                <p:nvPr/>
              </p:nvCxnSpPr>
              <p:spPr>
                <a:xfrm rot="10800000">
                  <a:off x="8022796" y="454621"/>
                  <a:ext cx="0" cy="468000"/>
                </a:xfrm>
                <a:prstGeom prst="straightConnector1">
                  <a:avLst/>
                </a:prstGeom>
                <a:noFill/>
                <a:ln w="28575" cap="flat" cmpd="sng">
                  <a:solidFill>
                    <a:srgbClr val="FF0000"/>
                  </a:solidFill>
                  <a:prstDash val="solid"/>
                  <a:round/>
                  <a:headEnd type="none" w="sm" len="sm"/>
                  <a:tailEnd type="none" w="sm" len="sm"/>
                </a:ln>
              </p:spPr>
            </p:cxnSp>
            <p:sp>
              <p:nvSpPr>
                <p:cNvPr id="203" name="Google Shape;616;p6"/>
                <p:cNvSpPr txBox="1"/>
                <p:nvPr/>
              </p:nvSpPr>
              <p:spPr>
                <a:xfrm>
                  <a:off x="7391602" y="805589"/>
                  <a:ext cx="48282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11KV</a:t>
                  </a:r>
                  <a:endParaRPr sz="1100">
                    <a:solidFill>
                      <a:srgbClr val="FF0000"/>
                    </a:solidFill>
                    <a:latin typeface="Calibri"/>
                    <a:ea typeface="Calibri"/>
                    <a:cs typeface="Calibri"/>
                    <a:sym typeface="Calibri"/>
                  </a:endParaRPr>
                </a:p>
              </p:txBody>
            </p:sp>
            <p:sp>
              <p:nvSpPr>
                <p:cNvPr id="204" name="Google Shape;617;p6"/>
                <p:cNvSpPr txBox="1"/>
                <p:nvPr/>
              </p:nvSpPr>
              <p:spPr>
                <a:xfrm>
                  <a:off x="7583631" y="1543283"/>
                  <a:ext cx="89547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FF0000"/>
                      </a:solidFill>
                      <a:latin typeface="Calibri"/>
                      <a:ea typeface="Calibri"/>
                      <a:cs typeface="Calibri"/>
                      <a:sym typeface="Calibri"/>
                    </a:rPr>
                    <a:t>433V</a:t>
                  </a:r>
                  <a:endParaRPr/>
                </a:p>
                <a:p>
                  <a:pPr marL="0" marR="0" lvl="0" indent="0" algn="l" rtl="0">
                    <a:spcBef>
                      <a:spcPts val="0"/>
                    </a:spcBef>
                    <a:spcAft>
                      <a:spcPts val="0"/>
                    </a:spcAft>
                    <a:buNone/>
                  </a:pPr>
                  <a:endParaRPr sz="1100">
                    <a:solidFill>
                      <a:srgbClr val="FF0000"/>
                    </a:solidFill>
                    <a:latin typeface="Calibri"/>
                    <a:ea typeface="Calibri"/>
                    <a:cs typeface="Calibri"/>
                    <a:sym typeface="Calibri"/>
                  </a:endParaRPr>
                </a:p>
              </p:txBody>
            </p:sp>
            <p:sp>
              <p:nvSpPr>
                <p:cNvPr id="205" name="Google Shape;618;p6"/>
                <p:cNvSpPr txBox="1"/>
                <p:nvPr/>
              </p:nvSpPr>
              <p:spPr>
                <a:xfrm>
                  <a:off x="8084153" y="587569"/>
                  <a:ext cx="56457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0C0C0C"/>
                      </a:solidFill>
                      <a:latin typeface="Calibri"/>
                      <a:ea typeface="Calibri"/>
                      <a:cs typeface="Calibri"/>
                      <a:sym typeface="Calibri"/>
                    </a:rPr>
                    <a:t>16KVA</a:t>
                  </a:r>
                  <a:endParaRPr sz="1100">
                    <a:solidFill>
                      <a:srgbClr val="0C0C0C"/>
                    </a:solidFill>
                    <a:latin typeface="Calibri"/>
                    <a:ea typeface="Calibri"/>
                    <a:cs typeface="Calibri"/>
                    <a:sym typeface="Calibri"/>
                  </a:endParaRPr>
                </a:p>
              </p:txBody>
            </p:sp>
            <p:sp>
              <p:nvSpPr>
                <p:cNvPr id="206" name="Google Shape;619;p6"/>
                <p:cNvSpPr/>
                <p:nvPr/>
              </p:nvSpPr>
              <p:spPr>
                <a:xfrm>
                  <a:off x="6461581" y="356533"/>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cxnSp>
              <p:nvCxnSpPr>
                <p:cNvPr id="207" name="Google Shape;620;p6"/>
                <p:cNvCxnSpPr/>
                <p:nvPr/>
              </p:nvCxnSpPr>
              <p:spPr>
                <a:xfrm rot="10800000" flipH="1">
                  <a:off x="7992651" y="1558598"/>
                  <a:ext cx="7026" cy="542826"/>
                </a:xfrm>
                <a:prstGeom prst="straightConnector1">
                  <a:avLst/>
                </a:prstGeom>
                <a:noFill/>
                <a:ln w="28575" cap="flat" cmpd="sng">
                  <a:solidFill>
                    <a:srgbClr val="FF0000"/>
                  </a:solidFill>
                  <a:prstDash val="solid"/>
                  <a:round/>
                  <a:headEnd type="none" w="sm" len="sm"/>
                  <a:tailEnd type="none" w="sm" len="sm"/>
                </a:ln>
              </p:spPr>
            </p:cxnSp>
            <p:grpSp>
              <p:nvGrpSpPr>
                <p:cNvPr id="208" name="Google Shape;621;p6"/>
                <p:cNvGrpSpPr/>
                <p:nvPr/>
              </p:nvGrpSpPr>
              <p:grpSpPr>
                <a:xfrm>
                  <a:off x="7992651" y="1610372"/>
                  <a:ext cx="1088778" cy="646375"/>
                  <a:chOff x="6355706" y="4817066"/>
                  <a:chExt cx="1088778" cy="646375"/>
                </a:xfrm>
              </p:grpSpPr>
              <p:sp>
                <p:nvSpPr>
                  <p:cNvPr id="213" name="Google Shape;622;p6"/>
                  <p:cNvSpPr txBox="1"/>
                  <p:nvPr/>
                </p:nvSpPr>
                <p:spPr>
                  <a:xfrm>
                    <a:off x="6517627" y="4817066"/>
                    <a:ext cx="92685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a:solidFill>
                          <a:srgbClr val="AB620D"/>
                        </a:solidFill>
                        <a:latin typeface="Calibri"/>
                        <a:ea typeface="Calibri"/>
                        <a:cs typeface="Calibri"/>
                        <a:sym typeface="Calibri"/>
                      </a:rPr>
                      <a:t>Pump (10hp)</a:t>
                    </a:r>
                    <a:endParaRPr sz="1100">
                      <a:solidFill>
                        <a:srgbClr val="AB620D"/>
                      </a:solidFill>
                      <a:latin typeface="Calibri"/>
                      <a:ea typeface="Calibri"/>
                      <a:cs typeface="Calibri"/>
                      <a:sym typeface="Calibri"/>
                    </a:endParaRPr>
                  </a:p>
                </p:txBody>
              </p:sp>
              <p:cxnSp>
                <p:nvCxnSpPr>
                  <p:cNvPr id="214" name="Google Shape;623;p6"/>
                  <p:cNvCxnSpPr/>
                  <p:nvPr/>
                </p:nvCxnSpPr>
                <p:spPr>
                  <a:xfrm>
                    <a:off x="6355706" y="5297769"/>
                    <a:ext cx="252000" cy="0"/>
                  </a:xfrm>
                  <a:prstGeom prst="straightConnector1">
                    <a:avLst/>
                  </a:prstGeom>
                  <a:noFill/>
                  <a:ln w="28575" cap="flat" cmpd="sng">
                    <a:solidFill>
                      <a:srgbClr val="FF0000"/>
                    </a:solidFill>
                    <a:prstDash val="solid"/>
                    <a:round/>
                    <a:headEnd type="none" w="sm" len="sm"/>
                    <a:tailEnd type="none" w="sm" len="sm"/>
                  </a:ln>
                </p:spPr>
              </p:cxnSp>
              <p:pic>
                <p:nvPicPr>
                  <p:cNvPr id="215" name="Google Shape;624;p6"/>
                  <p:cNvPicPr preferRelativeResize="0"/>
                  <p:nvPr/>
                </p:nvPicPr>
                <p:blipFill rotWithShape="1">
                  <a:blip r:embed="rId4">
                    <a:alphaModFix/>
                  </a:blip>
                  <a:srcRect/>
                  <a:stretch/>
                </p:blipFill>
                <p:spPr>
                  <a:xfrm>
                    <a:off x="6615344" y="5072916"/>
                    <a:ext cx="628248" cy="390525"/>
                  </a:xfrm>
                  <a:prstGeom prst="rect">
                    <a:avLst/>
                  </a:prstGeom>
                  <a:noFill/>
                  <a:ln>
                    <a:noFill/>
                  </a:ln>
                </p:spPr>
              </p:pic>
            </p:grpSp>
            <p:sp>
              <p:nvSpPr>
                <p:cNvPr id="209" name="Google Shape;625;p6"/>
                <p:cNvSpPr/>
                <p:nvPr/>
              </p:nvSpPr>
              <p:spPr>
                <a:xfrm>
                  <a:off x="7012424" y="1071162"/>
                  <a:ext cx="419054" cy="427622"/>
                </a:xfrm>
                <a:prstGeom prst="ellipse">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dk1"/>
                      </a:solidFill>
                      <a:latin typeface="Calibri"/>
                      <a:ea typeface="Calibri"/>
                      <a:cs typeface="Calibri"/>
                      <a:sym typeface="Calibri"/>
                    </a:rPr>
                    <a:t>6</a:t>
                  </a:r>
                  <a:endParaRPr/>
                </a:p>
              </p:txBody>
            </p:sp>
            <p:cxnSp>
              <p:nvCxnSpPr>
                <p:cNvPr id="210" name="Google Shape;626;p6"/>
                <p:cNvCxnSpPr/>
                <p:nvPr/>
              </p:nvCxnSpPr>
              <p:spPr>
                <a:xfrm rot="10800000">
                  <a:off x="6452457" y="461587"/>
                  <a:ext cx="20774" cy="1787661"/>
                </a:xfrm>
                <a:prstGeom prst="straightConnector1">
                  <a:avLst/>
                </a:prstGeom>
                <a:noFill/>
                <a:ln w="28575" cap="flat" cmpd="sng">
                  <a:solidFill>
                    <a:srgbClr val="FF0000"/>
                  </a:solidFill>
                  <a:prstDash val="solid"/>
                  <a:round/>
                  <a:headEnd type="none" w="sm" len="sm"/>
                  <a:tailEnd type="none" w="sm" len="sm"/>
                </a:ln>
              </p:spPr>
            </p:cxnSp>
            <p:cxnSp>
              <p:nvCxnSpPr>
                <p:cNvPr id="211" name="Google Shape;627;p6"/>
                <p:cNvCxnSpPr/>
                <p:nvPr/>
              </p:nvCxnSpPr>
              <p:spPr>
                <a:xfrm rot="10800000">
                  <a:off x="6528026" y="542285"/>
                  <a:ext cx="20774" cy="1787661"/>
                </a:xfrm>
                <a:prstGeom prst="straightConnector1">
                  <a:avLst/>
                </a:prstGeom>
                <a:noFill/>
                <a:ln w="28575" cap="flat" cmpd="sng">
                  <a:solidFill>
                    <a:srgbClr val="FF0000"/>
                  </a:solidFill>
                  <a:prstDash val="solid"/>
                  <a:round/>
                  <a:headEnd type="none" w="sm" len="sm"/>
                  <a:tailEnd type="none" w="sm" len="sm"/>
                </a:ln>
              </p:spPr>
            </p:cxnSp>
            <p:sp>
              <p:nvSpPr>
                <p:cNvPr id="212" name="Google Shape;628;p6"/>
                <p:cNvSpPr/>
                <p:nvPr/>
              </p:nvSpPr>
              <p:spPr>
                <a:xfrm>
                  <a:off x="6388810" y="2183225"/>
                  <a:ext cx="193183" cy="205691"/>
                </a:xfrm>
                <a:prstGeom prst="ellipse">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grpSp>
          <p:pic>
            <p:nvPicPr>
              <p:cNvPr id="199" name="Google Shape;629;p6"/>
              <p:cNvPicPr preferRelativeResize="0"/>
              <p:nvPr/>
            </p:nvPicPr>
            <p:blipFill rotWithShape="1">
              <a:blip r:embed="rId5">
                <a:alphaModFix/>
              </a:blip>
              <a:srcRect/>
              <a:stretch/>
            </p:blipFill>
            <p:spPr>
              <a:xfrm>
                <a:off x="7810656" y="1047773"/>
                <a:ext cx="333375" cy="466725"/>
              </a:xfrm>
              <a:prstGeom prst="rect">
                <a:avLst/>
              </a:prstGeom>
              <a:noFill/>
              <a:ln>
                <a:noFill/>
              </a:ln>
            </p:spPr>
          </p:pic>
        </p:grpSp>
      </p:grpSp>
      <p:sp>
        <p:nvSpPr>
          <p:cNvPr id="216" name="Google Shape;630;p6"/>
          <p:cNvSpPr txBox="1"/>
          <p:nvPr/>
        </p:nvSpPr>
        <p:spPr>
          <a:xfrm>
            <a:off x="1729605" y="-40048"/>
            <a:ext cx="879901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u="sng">
                <a:solidFill>
                  <a:srgbClr val="0C0C0C"/>
                </a:solidFill>
                <a:latin typeface="Calibri"/>
                <a:ea typeface="Calibri"/>
                <a:cs typeface="Calibri"/>
                <a:sym typeface="Calibri"/>
              </a:rPr>
              <a:t>Ag Supply Segregation (IT+OT - IoT based Feeder Segregation) : Smart DT Approach</a:t>
            </a:r>
            <a:endParaRPr sz="2000" u="sng">
              <a:solidFill>
                <a:srgbClr val="0C0C0C"/>
              </a:solidFill>
              <a:latin typeface="Calibri"/>
              <a:ea typeface="Calibri"/>
              <a:cs typeface="Calibri"/>
              <a:sym typeface="Calibri"/>
            </a:endParaRPr>
          </a:p>
        </p:txBody>
      </p:sp>
      <p:pic>
        <p:nvPicPr>
          <p:cNvPr id="217" name="Google Shape;631;p6"/>
          <p:cNvPicPr preferRelativeResize="0"/>
          <p:nvPr/>
        </p:nvPicPr>
        <p:blipFill rotWithShape="1">
          <a:blip r:embed="rId3">
            <a:alphaModFix/>
          </a:blip>
          <a:srcRect/>
          <a:stretch/>
        </p:blipFill>
        <p:spPr>
          <a:xfrm>
            <a:off x="4523599" y="4710230"/>
            <a:ext cx="342900" cy="361950"/>
          </a:xfrm>
          <a:prstGeom prst="rect">
            <a:avLst/>
          </a:prstGeom>
          <a:noFill/>
          <a:ln>
            <a:noFill/>
          </a:ln>
        </p:spPr>
      </p:pic>
      <p:pic>
        <p:nvPicPr>
          <p:cNvPr id="218" name="Google Shape;632;p6"/>
          <p:cNvPicPr preferRelativeResize="0"/>
          <p:nvPr/>
        </p:nvPicPr>
        <p:blipFill rotWithShape="1">
          <a:blip r:embed="rId3">
            <a:alphaModFix/>
          </a:blip>
          <a:srcRect/>
          <a:stretch/>
        </p:blipFill>
        <p:spPr>
          <a:xfrm>
            <a:off x="4530193" y="3731902"/>
            <a:ext cx="342900" cy="361950"/>
          </a:xfrm>
          <a:prstGeom prst="rect">
            <a:avLst/>
          </a:prstGeom>
          <a:noFill/>
          <a:ln>
            <a:noFill/>
          </a:ln>
        </p:spPr>
      </p:pic>
    </p:spTree>
    <p:extLst>
      <p:ext uri="{BB962C8B-B14F-4D97-AF65-F5344CB8AC3E}">
        <p14:creationId xmlns:p14="http://schemas.microsoft.com/office/powerpoint/2010/main" val="121070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37;p7"/>
          <p:cNvSpPr txBox="1"/>
          <p:nvPr/>
        </p:nvSpPr>
        <p:spPr>
          <a:xfrm>
            <a:off x="440464" y="119193"/>
            <a:ext cx="4267900" cy="338554"/>
          </a:xfrm>
          <a:prstGeom prst="rect">
            <a:avLst/>
          </a:prstGeom>
          <a:solidFill>
            <a:schemeClr val="accent2"/>
          </a:solidFill>
          <a:ln w="15875" cap="flat" cmpd="sng">
            <a:solidFill>
              <a:srgbClr val="8940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lt1"/>
                </a:solidFill>
                <a:latin typeface="Calibri"/>
                <a:ea typeface="Calibri"/>
                <a:cs typeface="Calibri"/>
                <a:sym typeface="Calibri"/>
              </a:rPr>
              <a:t>Conventional Approach of Ag Feeder Segregation</a:t>
            </a:r>
            <a:endParaRPr sz="1600">
              <a:solidFill>
                <a:schemeClr val="lt1"/>
              </a:solidFill>
              <a:latin typeface="Calibri"/>
              <a:ea typeface="Calibri"/>
              <a:cs typeface="Calibri"/>
              <a:sym typeface="Calibri"/>
            </a:endParaRPr>
          </a:p>
        </p:txBody>
      </p:sp>
      <p:sp>
        <p:nvSpPr>
          <p:cNvPr id="3" name="Google Shape;638;p7"/>
          <p:cNvSpPr txBox="1"/>
          <p:nvPr/>
        </p:nvSpPr>
        <p:spPr>
          <a:xfrm>
            <a:off x="5933985" y="127739"/>
            <a:ext cx="5679440" cy="338554"/>
          </a:xfrm>
          <a:prstGeom prst="rect">
            <a:avLst/>
          </a:prstGeom>
          <a:solidFill>
            <a:schemeClr val="accent6"/>
          </a:solidFill>
          <a:ln w="15875" cap="flat" cmpd="sng">
            <a:solidFill>
              <a:srgbClr val="6C746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lt1"/>
                </a:solidFill>
                <a:latin typeface="Calibri"/>
                <a:ea typeface="Calibri"/>
                <a:cs typeface="Calibri"/>
                <a:sym typeface="Calibri"/>
              </a:rPr>
              <a:t>Smart DT (IT+OT – IOT ) based Approach for Ag Feeder Segregation</a:t>
            </a:r>
            <a:endParaRPr sz="1600">
              <a:solidFill>
                <a:schemeClr val="lt1"/>
              </a:solidFill>
              <a:latin typeface="Calibri"/>
              <a:ea typeface="Calibri"/>
              <a:cs typeface="Calibri"/>
              <a:sym typeface="Calibri"/>
            </a:endParaRPr>
          </a:p>
        </p:txBody>
      </p:sp>
      <p:sp>
        <p:nvSpPr>
          <p:cNvPr id="4" name="Google Shape;639;p7"/>
          <p:cNvSpPr txBox="1"/>
          <p:nvPr/>
        </p:nvSpPr>
        <p:spPr>
          <a:xfrm>
            <a:off x="440464" y="536870"/>
            <a:ext cx="3402085" cy="338554"/>
          </a:xfrm>
          <a:prstGeom prst="rect">
            <a:avLst/>
          </a:prstGeom>
          <a:solidFill>
            <a:schemeClr val="lt1"/>
          </a:solidFill>
          <a:ln w="158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Calibri"/>
                <a:ea typeface="Calibri"/>
                <a:cs typeface="Calibri"/>
                <a:sym typeface="Calibri"/>
              </a:rPr>
              <a:t>Capital Cost : Rs. 40-50 Lac per Feeder </a:t>
            </a:r>
            <a:endParaRPr sz="1600">
              <a:solidFill>
                <a:schemeClr val="dk1"/>
              </a:solidFill>
              <a:latin typeface="Calibri"/>
              <a:ea typeface="Calibri"/>
              <a:cs typeface="Calibri"/>
              <a:sym typeface="Calibri"/>
            </a:endParaRPr>
          </a:p>
        </p:txBody>
      </p:sp>
      <p:sp>
        <p:nvSpPr>
          <p:cNvPr id="5" name="Google Shape;640;p7"/>
          <p:cNvSpPr txBox="1"/>
          <p:nvPr/>
        </p:nvSpPr>
        <p:spPr>
          <a:xfrm>
            <a:off x="5951077" y="536870"/>
            <a:ext cx="3402085" cy="338554"/>
          </a:xfrm>
          <a:prstGeom prst="rect">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Calibri"/>
                <a:ea typeface="Calibri"/>
                <a:cs typeface="Calibri"/>
                <a:sym typeface="Calibri"/>
              </a:rPr>
              <a:t>Capital Cost : Rs. 15-20 Lac per Feeder </a:t>
            </a:r>
            <a:endParaRPr sz="1600">
              <a:solidFill>
                <a:schemeClr val="dk1"/>
              </a:solidFill>
              <a:latin typeface="Calibri"/>
              <a:ea typeface="Calibri"/>
              <a:cs typeface="Calibri"/>
              <a:sym typeface="Calibri"/>
            </a:endParaRPr>
          </a:p>
        </p:txBody>
      </p:sp>
      <p:sp>
        <p:nvSpPr>
          <p:cNvPr id="6" name="Google Shape;641;p7"/>
          <p:cNvSpPr txBox="1"/>
          <p:nvPr/>
        </p:nvSpPr>
        <p:spPr>
          <a:xfrm>
            <a:off x="440464" y="997725"/>
            <a:ext cx="4977196" cy="338554"/>
          </a:xfrm>
          <a:prstGeom prst="rect">
            <a:avLst/>
          </a:prstGeom>
          <a:solidFill>
            <a:schemeClr val="lt1"/>
          </a:solidFill>
          <a:ln w="158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Calibri"/>
                <a:ea typeface="Calibri"/>
                <a:cs typeface="Calibri"/>
                <a:sym typeface="Calibri"/>
              </a:rPr>
              <a:t>Time : Erection of new Feeder is Time consuming Activity  </a:t>
            </a:r>
            <a:endParaRPr sz="1600">
              <a:solidFill>
                <a:schemeClr val="dk1"/>
              </a:solidFill>
              <a:latin typeface="Calibri"/>
              <a:ea typeface="Calibri"/>
              <a:cs typeface="Calibri"/>
              <a:sym typeface="Calibri"/>
            </a:endParaRPr>
          </a:p>
        </p:txBody>
      </p:sp>
      <p:sp>
        <p:nvSpPr>
          <p:cNvPr id="7" name="Google Shape;642;p7"/>
          <p:cNvSpPr txBox="1"/>
          <p:nvPr/>
        </p:nvSpPr>
        <p:spPr>
          <a:xfrm>
            <a:off x="5951077" y="1031319"/>
            <a:ext cx="5044522" cy="584775"/>
          </a:xfrm>
          <a:prstGeom prst="rect">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Calibri"/>
                <a:ea typeface="Calibri"/>
                <a:cs typeface="Calibri"/>
                <a:sym typeface="Calibri"/>
              </a:rPr>
              <a:t>Very Fast Implementation </a:t>
            </a:r>
            <a:endParaRPr/>
          </a:p>
          <a:p>
            <a:pPr marL="0" marR="0" lvl="0" indent="0" algn="l" rtl="0">
              <a:spcBef>
                <a:spcPts val="0"/>
              </a:spcBef>
              <a:spcAft>
                <a:spcPts val="0"/>
              </a:spcAft>
              <a:buNone/>
            </a:pPr>
            <a:r>
              <a:rPr lang="en-IN" sz="1600">
                <a:solidFill>
                  <a:schemeClr val="dk1"/>
                </a:solidFill>
                <a:latin typeface="Calibri"/>
                <a:ea typeface="Calibri"/>
                <a:cs typeface="Calibri"/>
                <a:sym typeface="Calibri"/>
              </a:rPr>
              <a:t>which requires up-gradation of existing transformers only  </a:t>
            </a:r>
            <a:endParaRPr sz="1600">
              <a:solidFill>
                <a:schemeClr val="dk1"/>
              </a:solidFill>
              <a:latin typeface="Calibri"/>
              <a:ea typeface="Calibri"/>
              <a:cs typeface="Calibri"/>
              <a:sym typeface="Calibri"/>
            </a:endParaRPr>
          </a:p>
        </p:txBody>
      </p:sp>
      <p:sp>
        <p:nvSpPr>
          <p:cNvPr id="8" name="Google Shape;643;p7"/>
          <p:cNvSpPr txBox="1"/>
          <p:nvPr/>
        </p:nvSpPr>
        <p:spPr>
          <a:xfrm>
            <a:off x="440464" y="1769862"/>
            <a:ext cx="3585340" cy="338554"/>
          </a:xfrm>
          <a:prstGeom prst="rect">
            <a:avLst/>
          </a:prstGeom>
          <a:solidFill>
            <a:schemeClr val="lt1"/>
          </a:solidFill>
          <a:ln w="158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Calibri"/>
                <a:ea typeface="Calibri"/>
                <a:cs typeface="Calibri"/>
                <a:sym typeface="Calibri"/>
              </a:rPr>
              <a:t>Complexity : Right of Way (RoW) activity </a:t>
            </a:r>
            <a:endParaRPr sz="1600">
              <a:solidFill>
                <a:schemeClr val="dk1"/>
              </a:solidFill>
              <a:latin typeface="Calibri"/>
              <a:ea typeface="Calibri"/>
              <a:cs typeface="Calibri"/>
              <a:sym typeface="Calibri"/>
            </a:endParaRPr>
          </a:p>
        </p:txBody>
      </p:sp>
      <p:sp>
        <p:nvSpPr>
          <p:cNvPr id="9" name="Google Shape;644;p7"/>
          <p:cNvSpPr txBox="1"/>
          <p:nvPr/>
        </p:nvSpPr>
        <p:spPr>
          <a:xfrm>
            <a:off x="5933985" y="1834289"/>
            <a:ext cx="5468420" cy="584735"/>
          </a:xfrm>
          <a:prstGeom prst="rect">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dirty="0">
                <a:solidFill>
                  <a:schemeClr val="dk1"/>
                </a:solidFill>
                <a:latin typeface="Calibri"/>
                <a:ea typeface="Calibri"/>
                <a:cs typeface="Calibri"/>
                <a:sym typeface="Calibri"/>
              </a:rPr>
              <a:t>Up gradation of existing feeder only. </a:t>
            </a:r>
            <a:r>
              <a:rPr lang="en-IN" sz="1600" dirty="0" err="1">
                <a:solidFill>
                  <a:schemeClr val="dk1"/>
                </a:solidFill>
                <a:latin typeface="Calibri"/>
                <a:ea typeface="Calibri"/>
                <a:cs typeface="Calibri"/>
                <a:sym typeface="Calibri"/>
              </a:rPr>
              <a:t>RoW</a:t>
            </a:r>
            <a:r>
              <a:rPr lang="en-IN" sz="1600" dirty="0">
                <a:solidFill>
                  <a:schemeClr val="dk1"/>
                </a:solidFill>
                <a:latin typeface="Calibri"/>
                <a:ea typeface="Calibri"/>
                <a:cs typeface="Calibri"/>
                <a:sym typeface="Calibri"/>
              </a:rPr>
              <a:t> activities </a:t>
            </a:r>
            <a:r>
              <a:rPr lang="en-IN" sz="1600" dirty="0" smtClean="0">
                <a:solidFill>
                  <a:schemeClr val="dk1"/>
                </a:solidFill>
                <a:latin typeface="Calibri"/>
                <a:ea typeface="Calibri"/>
                <a:cs typeface="Calibri"/>
                <a:sym typeface="Calibri"/>
              </a:rPr>
              <a:t>not required</a:t>
            </a:r>
            <a:endParaRPr sz="1600" dirty="0">
              <a:solidFill>
                <a:schemeClr val="dk1"/>
              </a:solidFill>
              <a:latin typeface="Calibri"/>
              <a:ea typeface="Calibri"/>
              <a:cs typeface="Calibri"/>
              <a:sym typeface="Calibri"/>
            </a:endParaRPr>
          </a:p>
        </p:txBody>
      </p:sp>
      <p:sp>
        <p:nvSpPr>
          <p:cNvPr id="10" name="Google Shape;645;p7"/>
          <p:cNvSpPr txBox="1"/>
          <p:nvPr/>
        </p:nvSpPr>
        <p:spPr>
          <a:xfrm>
            <a:off x="440464" y="2251849"/>
            <a:ext cx="3744423" cy="584775"/>
          </a:xfrm>
          <a:prstGeom prst="rect">
            <a:avLst/>
          </a:prstGeom>
          <a:solidFill>
            <a:schemeClr val="lt1"/>
          </a:solidFill>
          <a:ln w="158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Calibri"/>
                <a:ea typeface="Calibri"/>
                <a:cs typeface="Calibri"/>
                <a:sym typeface="Calibri"/>
              </a:rPr>
              <a:t>Operations : Manual Switching Operations </a:t>
            </a:r>
            <a:endParaRPr/>
          </a:p>
          <a:p>
            <a:pPr marL="0" marR="0" lvl="0" indent="0" algn="l" rtl="0">
              <a:spcBef>
                <a:spcPts val="0"/>
              </a:spcBef>
              <a:spcAft>
                <a:spcPts val="0"/>
              </a:spcAft>
              <a:buNone/>
            </a:pPr>
            <a:r>
              <a:rPr lang="en-IN" sz="1600">
                <a:solidFill>
                  <a:schemeClr val="dk1"/>
                </a:solidFill>
                <a:latin typeface="Calibri"/>
                <a:ea typeface="Calibri"/>
                <a:cs typeface="Calibri"/>
                <a:sym typeface="Calibri"/>
              </a:rPr>
              <a:t>                       Applicable to entire feeder </a:t>
            </a:r>
            <a:endParaRPr sz="1600">
              <a:solidFill>
                <a:schemeClr val="dk1"/>
              </a:solidFill>
              <a:latin typeface="Calibri"/>
              <a:ea typeface="Calibri"/>
              <a:cs typeface="Calibri"/>
              <a:sym typeface="Calibri"/>
            </a:endParaRPr>
          </a:p>
        </p:txBody>
      </p:sp>
      <p:sp>
        <p:nvSpPr>
          <p:cNvPr id="11" name="Google Shape;646;p7"/>
          <p:cNvSpPr txBox="1"/>
          <p:nvPr/>
        </p:nvSpPr>
        <p:spPr>
          <a:xfrm>
            <a:off x="5946250" y="2716727"/>
            <a:ext cx="5219570" cy="830997"/>
          </a:xfrm>
          <a:prstGeom prst="rect">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Calibri"/>
                <a:ea typeface="Calibri"/>
                <a:cs typeface="Calibri"/>
                <a:sym typeface="Calibri"/>
              </a:rPr>
              <a:t>Automated Schedule based operation</a:t>
            </a:r>
            <a:endParaRPr/>
          </a:p>
          <a:p>
            <a:pPr marL="0" marR="0" lvl="0" indent="0" algn="l" rtl="0">
              <a:spcBef>
                <a:spcPts val="0"/>
              </a:spcBef>
              <a:spcAft>
                <a:spcPts val="0"/>
              </a:spcAft>
              <a:buNone/>
            </a:pPr>
            <a:r>
              <a:rPr lang="en-IN" sz="1600">
                <a:solidFill>
                  <a:schemeClr val="dk1"/>
                </a:solidFill>
                <a:latin typeface="Calibri"/>
                <a:ea typeface="Calibri"/>
                <a:cs typeface="Calibri"/>
                <a:sym typeface="Calibri"/>
              </a:rPr>
              <a:t>Flexibility to switch individual Service Connection </a:t>
            </a:r>
            <a:endParaRPr/>
          </a:p>
          <a:p>
            <a:pPr marL="0" marR="0" lvl="0" indent="0" algn="l" rtl="0">
              <a:spcBef>
                <a:spcPts val="0"/>
              </a:spcBef>
              <a:spcAft>
                <a:spcPts val="0"/>
              </a:spcAft>
              <a:buNone/>
            </a:pPr>
            <a:r>
              <a:rPr lang="en-IN" sz="1600">
                <a:solidFill>
                  <a:schemeClr val="dk1"/>
                </a:solidFill>
                <a:latin typeface="Calibri"/>
                <a:ea typeface="Calibri"/>
                <a:cs typeface="Calibri"/>
                <a:sym typeface="Calibri"/>
              </a:rPr>
              <a:t>Remote Configuration update : Season wise, Crop wise etc.    </a:t>
            </a:r>
            <a:endParaRPr sz="1600">
              <a:solidFill>
                <a:schemeClr val="dk1"/>
              </a:solidFill>
              <a:latin typeface="Calibri"/>
              <a:ea typeface="Calibri"/>
              <a:cs typeface="Calibri"/>
              <a:sym typeface="Calibri"/>
            </a:endParaRPr>
          </a:p>
        </p:txBody>
      </p:sp>
      <p:sp>
        <p:nvSpPr>
          <p:cNvPr id="12" name="Google Shape;647;p7"/>
          <p:cNvSpPr txBox="1"/>
          <p:nvPr/>
        </p:nvSpPr>
        <p:spPr>
          <a:xfrm>
            <a:off x="440831" y="3176296"/>
            <a:ext cx="4543936" cy="338554"/>
          </a:xfrm>
          <a:prstGeom prst="rect">
            <a:avLst/>
          </a:prstGeom>
          <a:solidFill>
            <a:schemeClr val="lt1"/>
          </a:solidFill>
          <a:ln w="158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Calibri"/>
                <a:ea typeface="Calibri"/>
                <a:cs typeface="Calibri"/>
                <a:sym typeface="Calibri"/>
              </a:rPr>
              <a:t>KUSUM : Possible only if 100% Farmers are Solarized</a:t>
            </a:r>
            <a:endParaRPr/>
          </a:p>
        </p:txBody>
      </p:sp>
      <p:sp>
        <p:nvSpPr>
          <p:cNvPr id="13" name="Google Shape;648;p7"/>
          <p:cNvSpPr txBox="1"/>
          <p:nvPr/>
        </p:nvSpPr>
        <p:spPr>
          <a:xfrm>
            <a:off x="5946250" y="3661010"/>
            <a:ext cx="3868944" cy="338554"/>
          </a:xfrm>
          <a:prstGeom prst="rect">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Calibri"/>
                <a:ea typeface="Calibri"/>
                <a:cs typeface="Calibri"/>
                <a:sym typeface="Calibri"/>
              </a:rPr>
              <a:t>Possible even if partial Farmers are solarized</a:t>
            </a:r>
            <a:endParaRPr/>
          </a:p>
        </p:txBody>
      </p:sp>
      <p:sp>
        <p:nvSpPr>
          <p:cNvPr id="14" name="Google Shape;649;p7"/>
          <p:cNvSpPr txBox="1"/>
          <p:nvPr/>
        </p:nvSpPr>
        <p:spPr>
          <a:xfrm>
            <a:off x="440831" y="3656161"/>
            <a:ext cx="3779496" cy="338554"/>
          </a:xfrm>
          <a:prstGeom prst="rect">
            <a:avLst/>
          </a:prstGeom>
          <a:solidFill>
            <a:schemeClr val="lt1"/>
          </a:solidFill>
          <a:ln w="158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Calibri"/>
                <a:ea typeface="Calibri"/>
                <a:cs typeface="Calibri"/>
                <a:sym typeface="Calibri"/>
              </a:rPr>
              <a:t>Distribution Losses : Additional Line Losses </a:t>
            </a:r>
            <a:endParaRPr/>
          </a:p>
        </p:txBody>
      </p:sp>
      <p:sp>
        <p:nvSpPr>
          <p:cNvPr id="15" name="Google Shape;650;p7"/>
          <p:cNvSpPr txBox="1"/>
          <p:nvPr/>
        </p:nvSpPr>
        <p:spPr>
          <a:xfrm>
            <a:off x="5933985" y="4137794"/>
            <a:ext cx="5903667" cy="1107996"/>
          </a:xfrm>
          <a:prstGeom prst="rect">
            <a:avLst/>
          </a:prstGeom>
          <a:solidFill>
            <a:schemeClr val="lt1"/>
          </a:solidFill>
          <a:ln w="1587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Calibri"/>
                <a:ea typeface="Calibri"/>
                <a:cs typeface="Calibri"/>
                <a:sym typeface="Calibri"/>
              </a:rPr>
              <a:t>No Additional Line Losses </a:t>
            </a:r>
            <a:endParaRPr/>
          </a:p>
          <a:p>
            <a:pPr marL="0" marR="0" lvl="0" indent="0" algn="l" rtl="0">
              <a:spcBef>
                <a:spcPts val="0"/>
              </a:spcBef>
              <a:spcAft>
                <a:spcPts val="0"/>
              </a:spcAft>
              <a:buNone/>
            </a:pPr>
            <a:r>
              <a:rPr lang="en-IN" sz="1600">
                <a:solidFill>
                  <a:schemeClr val="dk1"/>
                </a:solidFill>
                <a:latin typeface="Calibri"/>
                <a:ea typeface="Calibri"/>
                <a:cs typeface="Calibri"/>
                <a:sym typeface="Calibri"/>
              </a:rPr>
              <a:t>Reduction in Commercial Losses due to built in Intelligence </a:t>
            </a:r>
            <a:endParaRPr/>
          </a:p>
          <a:p>
            <a:pPr marL="0" marR="0" lvl="0" indent="0" algn="l" rtl="0">
              <a:spcBef>
                <a:spcPts val="0"/>
              </a:spcBef>
              <a:spcAft>
                <a:spcPts val="0"/>
              </a:spcAft>
              <a:buNone/>
            </a:pPr>
            <a:r>
              <a:rPr lang="en-IN" sz="1600">
                <a:solidFill>
                  <a:schemeClr val="dk1"/>
                </a:solidFill>
                <a:latin typeface="Calibri"/>
                <a:ea typeface="Calibri"/>
                <a:cs typeface="Calibri"/>
                <a:sym typeface="Calibri"/>
              </a:rPr>
              <a:t>Temporary and Permanent Service disconnection in case of Overload</a:t>
            </a:r>
            <a:endParaRPr/>
          </a:p>
          <a:p>
            <a:pPr marL="0" marR="0" lvl="0" indent="0" algn="l" rtl="0">
              <a:spcBef>
                <a:spcPts val="0"/>
              </a:spcBef>
              <a:spcAft>
                <a:spcPts val="0"/>
              </a:spcAft>
              <a:buNone/>
            </a:pPr>
            <a:r>
              <a:rPr lang="en-IN" sz="1600">
                <a:solidFill>
                  <a:schemeClr val="dk1"/>
                </a:solidFill>
                <a:latin typeface="Calibri"/>
                <a:ea typeface="Calibri"/>
                <a:cs typeface="Calibri"/>
                <a:sym typeface="Calibri"/>
              </a:rPr>
              <a:t>Applicable for 1 Phase and 3 Phase both modes</a:t>
            </a:r>
            <a:endParaRPr/>
          </a:p>
        </p:txBody>
      </p:sp>
    </p:spTree>
    <p:extLst>
      <p:ext uri="{BB962C8B-B14F-4D97-AF65-F5344CB8AC3E}">
        <p14:creationId xmlns:p14="http://schemas.microsoft.com/office/powerpoint/2010/main" val="292233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17420" y="2799715"/>
            <a:ext cx="7879080" cy="1325563"/>
          </a:xfrm>
          <a:prstGeom prst="rect">
            <a:avLst/>
          </a:prstGeom>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err="1" smtClean="0">
                <a:solidFill>
                  <a:srgbClr val="002060"/>
                </a:solidFill>
                <a:latin typeface="+mn-lt"/>
              </a:rPr>
              <a:t>IoT</a:t>
            </a:r>
            <a:r>
              <a:rPr lang="en-US" sz="2800" b="1" dirty="0" smtClean="0">
                <a:solidFill>
                  <a:srgbClr val="002060"/>
                </a:solidFill>
                <a:latin typeface="+mn-lt"/>
              </a:rPr>
              <a:t> BASED VIRTUAL FEEDER SEGREGATION</a:t>
            </a:r>
          </a:p>
          <a:p>
            <a:pPr algn="ctr"/>
            <a:endParaRPr lang="en-US" sz="2800" b="1" dirty="0">
              <a:solidFill>
                <a:srgbClr val="002060"/>
              </a:solidFill>
              <a:latin typeface="+mn-lt"/>
            </a:endParaRPr>
          </a:p>
          <a:p>
            <a:pPr algn="ctr"/>
            <a:r>
              <a:rPr lang="en-US" sz="2800" b="1" dirty="0" smtClean="0">
                <a:solidFill>
                  <a:srgbClr val="002060"/>
                </a:solidFill>
                <a:latin typeface="+mn-lt"/>
              </a:rPr>
              <a:t>JVVNL PILOT PROJECT OUTCOMES</a:t>
            </a:r>
            <a:endParaRPr lang="en-US" sz="2800" b="1" dirty="0">
              <a:solidFill>
                <a:srgbClr val="002060"/>
              </a:solidFill>
              <a:latin typeface="+mn-lt"/>
            </a:endParaRPr>
          </a:p>
        </p:txBody>
      </p:sp>
    </p:spTree>
    <p:extLst>
      <p:ext uri="{BB962C8B-B14F-4D97-AF65-F5344CB8AC3E}">
        <p14:creationId xmlns:p14="http://schemas.microsoft.com/office/powerpoint/2010/main" val="4201875023"/>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4C4896285C0D449C58FA11D28DB5B5" ma:contentTypeVersion="13" ma:contentTypeDescription="Create a new document." ma:contentTypeScope="" ma:versionID="3e10d060f455d48cc2d1f00d42f4d85a">
  <xsd:schema xmlns:xsd="http://www.w3.org/2001/XMLSchema" xmlns:xs="http://www.w3.org/2001/XMLSchema" xmlns:p="http://schemas.microsoft.com/office/2006/metadata/properties" xmlns:ns2="5f8d63a8-5650-46b5-b9a4-8ee4be0f762d" xmlns:ns3="2d51f1d2-0100-448e-a1f6-9221269b5ce5" targetNamespace="http://schemas.microsoft.com/office/2006/metadata/properties" ma:root="true" ma:fieldsID="1358e7249b60ab614786c9e603bb2a03" ns2:_="" ns3:_="">
    <xsd:import namespace="5f8d63a8-5650-46b5-b9a4-8ee4be0f762d"/>
    <xsd:import namespace="2d51f1d2-0100-448e-a1f6-9221269b5c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8d63a8-5650-46b5-b9a4-8ee4be0f7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51f1d2-0100-448e-a1f6-9221269b5ce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4DBFB6-DC9E-45FF-87E3-86E38ACEB136}"/>
</file>

<file path=customXml/itemProps2.xml><?xml version="1.0" encoding="utf-8"?>
<ds:datastoreItem xmlns:ds="http://schemas.openxmlformats.org/officeDocument/2006/customXml" ds:itemID="{833A2ED0-B1D1-4611-9510-67B9DE7CF3E3}"/>
</file>

<file path=customXml/itemProps3.xml><?xml version="1.0" encoding="utf-8"?>
<ds:datastoreItem xmlns:ds="http://schemas.openxmlformats.org/officeDocument/2006/customXml" ds:itemID="{4CD36EE1-906E-4B87-B85B-77D5D8E49BCA}"/>
</file>

<file path=docProps/app.xml><?xml version="1.0" encoding="utf-8"?>
<Properties xmlns="http://schemas.openxmlformats.org/officeDocument/2006/extended-properties" xmlns:vt="http://schemas.openxmlformats.org/officeDocument/2006/docPropsVTypes">
  <TotalTime>199</TotalTime>
  <Words>2305</Words>
  <Application>Microsoft Office PowerPoint</Application>
  <PresentationFormat>Widescreen</PresentationFormat>
  <Paragraphs>412</Paragraphs>
  <Slides>33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Retrospect</vt:lpstr>
      <vt:lpstr>PowerPoint Presentation</vt:lpstr>
      <vt:lpstr>Objective of Agriculture Feeder Segregation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Pilot for IoT based Virtual Feeder Segregation :   11 KV Manota Feeder</vt:lpstr>
      <vt:lpstr>Preparing 12 Sets for 12 AG consumer Transformers</vt:lpstr>
      <vt:lpstr>PowerPoint Presentation</vt:lpstr>
      <vt:lpstr>PowerPoint Presentation</vt:lpstr>
      <vt:lpstr>PowerPoint Presentation</vt:lpstr>
      <vt:lpstr>PowerPoint Presentation</vt:lpstr>
      <vt:lpstr>PowerPoint Presentation</vt:lpstr>
      <vt:lpstr>Advantages of IoT based Virtual Feeder Segregation</vt:lpstr>
      <vt:lpstr>PowerPoint Presentation</vt:lpstr>
      <vt:lpstr>PowerPoint Presentation</vt:lpstr>
      <vt:lpstr>PowerPoint Presentation</vt:lpstr>
      <vt:lpstr>PowerPoint Presentation</vt:lpstr>
      <vt:lpstr>PowerPoint Presentation</vt:lpstr>
      <vt:lpstr>PowerPoint Presentation</vt:lpstr>
      <vt:lpstr>Virtual Feeder Segregation  FAQs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sachin</cp:lastModifiedBy>
  <cp:revision>51</cp:revision>
  <dcterms:created xsi:type="dcterms:W3CDTF">2021-12-04T10:39:42Z</dcterms:created>
  <dcterms:modified xsi:type="dcterms:W3CDTF">2022-04-22T04:28:14Z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0x010100CF4C4896285C0D449C58FA11D28DB5B5</vt:lpwstr>
  </property>
</Properties>
</file>