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drawings/drawing5.xml" ContentType="application/vnd.openxmlformats-officedocument.drawingml.chartshapes+xml"/>
  <Override PartName="/ppt/drawings/drawing4.xml" ContentType="application/vnd.openxmlformats-officedocument.drawingml.chartshapes+xml"/>
  <Override PartName="/ppt/drawings/drawing3.xml" ContentType="application/vnd.openxmlformats-officedocument.drawingml.chartshapes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charts/chart2.xml" ContentType="application/vnd.openxmlformats-officedocument.drawingml.chart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harts/colors1.xml" ContentType="application/vnd.ms-office.chartcolorstyle+xml"/>
  <Override PartName="/ppt/charts/style1.xml" ContentType="application/vnd.ms-office.chartstyle+xml"/>
  <Override PartName="/ppt/theme/themeOverride4.xml" ContentType="application/vnd.openxmlformats-officedocument.themeOverride+xml"/>
  <Override PartName="/ppt/charts/chart1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olors2.xml" ContentType="application/vnd.ms-office.chartcolorstyle+xml"/>
  <Override PartName="/ppt/charts/style2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507" r:id="rId2"/>
    <p:sldId id="688" r:id="rId3"/>
    <p:sldId id="679" r:id="rId4"/>
    <p:sldId id="682" r:id="rId5"/>
    <p:sldId id="684" r:id="rId6"/>
    <p:sldId id="680" r:id="rId7"/>
    <p:sldId id="692" r:id="rId8"/>
    <p:sldId id="691" r:id="rId9"/>
    <p:sldId id="693" r:id="rId10"/>
    <p:sldId id="656" r:id="rId11"/>
  </p:sldIdLst>
  <p:sldSz cx="9144000" cy="5143500" type="screen16x9"/>
  <p:notesSz cx="6735763" cy="9866313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2880" userDrawn="1">
          <p15:clr>
            <a:srgbClr val="A4A3A4"/>
          </p15:clr>
        </p15:guide>
        <p15:guide id="5" orient="horz" pos="16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chsel, Julia GIZ" initials="DJG" lastIdx="1" clrIdx="0"/>
  <p:cmAuthor id="2" name="Strobel, Chiara GIZ" initials="SCG" lastIdx="15" clrIdx="1"/>
  <p:cmAuthor id="3" name="Bauer, Vanessa GIZ" initials="BVG" lastIdx="18" clrIdx="2"/>
  <p:cmAuthor id="4" name="Gaurav" initials="G" lastIdx="1" clrIdx="3">
    <p:extLst>
      <p:ext uri="{19B8F6BF-5375-455C-9EA6-DF929625EA0E}">
        <p15:presenceInfo xmlns:p15="http://schemas.microsoft.com/office/powerpoint/2012/main" userId="S::gauravmukherjee@kpmg.com::e54a7954-2dd8-4660-95ed-95d9dbb4f4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F0F"/>
    <a:srgbClr val="232120"/>
    <a:srgbClr val="FFFFFF"/>
    <a:srgbClr val="F6B859"/>
    <a:srgbClr val="F8E946"/>
    <a:srgbClr val="E6E6E6"/>
    <a:srgbClr val="C00000"/>
    <a:srgbClr val="CC00CC"/>
    <a:srgbClr val="E7E6E6"/>
    <a:srgbClr val="D6B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C5FC08-C758-4EF5-8223-2E3094E9ADC1}" v="38" dt="2022-04-21T10:57:06.0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5" autoAdjust="0"/>
    <p:restoredTop sz="93792" autoAdjust="0"/>
  </p:normalViewPr>
  <p:slideViewPr>
    <p:cSldViewPr snapToGrid="0">
      <p:cViewPr varScale="1">
        <p:scale>
          <a:sx n="83" d="100"/>
          <a:sy n="83" d="100"/>
        </p:scale>
        <p:origin x="980" y="52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3078"/>
    </p:cViewPr>
  </p:outlineViewPr>
  <p:notesTextViewPr>
    <p:cViewPr>
      <p:scale>
        <a:sx n="176" d="100"/>
        <a:sy n="17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rgbClr val="23212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District-wise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rgbClr val="23212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61305864164239"/>
          <c:y val="0.22692336534856219"/>
          <c:w val="0.3854793082371552"/>
          <c:h val="0.7730766346514377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FA8-46C7-9F95-C53A3085C5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A8-46C7-9F95-C53A3085C5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FA8-46C7-9F95-C53A3085C50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FA8-46C7-9F95-C53A3085C50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FA8-46C7-9F95-C53A3085C50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FA8-46C7-9F95-C53A3085C50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FA8-46C7-9F95-C53A3085C50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FA8-46C7-9F95-C53A3085C50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8FA8-46C7-9F95-C53A3085C5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'Profile Graphs'!$A$2:$A$10</c:f>
              <c:strCache>
                <c:ptCount val="9"/>
                <c:pt idx="0">
                  <c:v>Pilibhit,UP</c:v>
                </c:pt>
                <c:pt idx="1">
                  <c:v>Kushinagar,UP</c:v>
                </c:pt>
                <c:pt idx="2">
                  <c:v>Sri Ganganagar,Raj</c:v>
                </c:pt>
                <c:pt idx="3">
                  <c:v>Jaipur,Raj</c:v>
                </c:pt>
                <c:pt idx="4">
                  <c:v>Keonjhar,Od</c:v>
                </c:pt>
                <c:pt idx="5">
                  <c:v>Sungargarh,Od</c:v>
                </c:pt>
                <c:pt idx="6">
                  <c:v>Erode,TN</c:v>
                </c:pt>
                <c:pt idx="7">
                  <c:v>Namakkal,TN</c:v>
                </c:pt>
                <c:pt idx="8">
                  <c:v>Thirupur,TN</c:v>
                </c:pt>
              </c:strCache>
            </c:strRef>
          </c:cat>
          <c:val>
            <c:numRef>
              <c:f>'Profile Graphs'!$B$2:$B$10</c:f>
              <c:numCache>
                <c:formatCode>0%</c:formatCode>
                <c:ptCount val="9"/>
                <c:pt idx="0">
                  <c:v>0.14362272240085744</c:v>
                </c:pt>
                <c:pt idx="1">
                  <c:v>5.4662379421221867E-2</c:v>
                </c:pt>
                <c:pt idx="2">
                  <c:v>0.25616291532690244</c:v>
                </c:pt>
                <c:pt idx="3">
                  <c:v>0.28081457663451231</c:v>
                </c:pt>
                <c:pt idx="4">
                  <c:v>3.5369774919614148E-2</c:v>
                </c:pt>
                <c:pt idx="5">
                  <c:v>5.6806002143622719E-2</c:v>
                </c:pt>
                <c:pt idx="6">
                  <c:v>6.4308681672025719E-2</c:v>
                </c:pt>
                <c:pt idx="7">
                  <c:v>7.5026795284030015E-2</c:v>
                </c:pt>
                <c:pt idx="8">
                  <c:v>3.215434083601286E-2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FA8-46C7-9F95-C53A3085C50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4630913601553233"/>
          <c:y val="0.23509157509157508"/>
          <c:w val="0.39687915722863409"/>
          <c:h val="0.68315191370309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23212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3212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rgbClr val="232120"/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PUMP SIZE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rgbClr val="23212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56167979002626E-2"/>
          <c:y val="0.20152595508894722"/>
          <c:w val="0.45329908301636546"/>
          <c:h val="0.657665663983013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478-4C3D-A66A-3564ED8B5BB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478-4C3D-A66A-3564ED8B5BB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478-4C3D-A66A-3564ED8B5BB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478-4C3D-A66A-3564ED8B5BB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478-4C3D-A66A-3564ED8B5B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'Profile Graphs'!$A$38:$A$42</c:f>
              <c:strCache>
                <c:ptCount val="5"/>
                <c:pt idx="0">
                  <c:v>2HP</c:v>
                </c:pt>
                <c:pt idx="1">
                  <c:v>3HP</c:v>
                </c:pt>
                <c:pt idx="2">
                  <c:v>5HP</c:v>
                </c:pt>
                <c:pt idx="3">
                  <c:v>7.5HP</c:v>
                </c:pt>
                <c:pt idx="4">
                  <c:v>10HP</c:v>
                </c:pt>
              </c:strCache>
            </c:strRef>
          </c:cat>
          <c:val>
            <c:numRef>
              <c:f>'Profile Graphs'!$B$38:$B$42</c:f>
              <c:numCache>
                <c:formatCode>General</c:formatCode>
                <c:ptCount val="5"/>
                <c:pt idx="0">
                  <c:v>165</c:v>
                </c:pt>
                <c:pt idx="1">
                  <c:v>148</c:v>
                </c:pt>
                <c:pt idx="2">
                  <c:v>594</c:v>
                </c:pt>
                <c:pt idx="3">
                  <c:v>36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478-4C3D-A66A-3564ED8B5BB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5258135085486058"/>
          <c:y val="0.20837078651685395"/>
          <c:w val="0.27566982491176989"/>
          <c:h val="0.56671414668672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23212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3212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rgbClr val="23212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PUMP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rgbClr val="23212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685647917949917E-2"/>
          <c:y val="0.1867800348485851"/>
          <c:w val="0.43415556561556107"/>
          <c:h val="0.6451527382606586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C53-4AE7-ACC1-5D630329E1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C53-4AE7-ACC1-5D630329E1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C53-4AE7-ACC1-5D630329E1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C53-4AE7-ACC1-5D630329E10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C53-4AE7-ACC1-5D630329E1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'Profile Graphs'!$A$25:$A$29</c:f>
              <c:strCache>
                <c:ptCount val="5"/>
                <c:pt idx="0">
                  <c:v>AC submersible</c:v>
                </c:pt>
                <c:pt idx="1">
                  <c:v>AC surface</c:v>
                </c:pt>
                <c:pt idx="2">
                  <c:v>DC submersible</c:v>
                </c:pt>
                <c:pt idx="3">
                  <c:v>DC surface</c:v>
                </c:pt>
                <c:pt idx="4">
                  <c:v>Do not know</c:v>
                </c:pt>
              </c:strCache>
            </c:strRef>
          </c:cat>
          <c:val>
            <c:numRef>
              <c:f>'Profile Graphs'!$B$25:$B$29</c:f>
              <c:numCache>
                <c:formatCode>General</c:formatCode>
                <c:ptCount val="5"/>
                <c:pt idx="0">
                  <c:v>296</c:v>
                </c:pt>
                <c:pt idx="1">
                  <c:v>4</c:v>
                </c:pt>
                <c:pt idx="2">
                  <c:v>485</c:v>
                </c:pt>
                <c:pt idx="3">
                  <c:v>155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C53-4AE7-ACC1-5D630329E10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8158326344927913"/>
          <c:y val="0.2189915966386555"/>
          <c:w val="0.35709737508070671"/>
          <c:h val="0.567228214120293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23212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3212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Installation year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3007217847769022E-2"/>
          <c:y val="0.16187554680664915"/>
          <c:w val="0.49502850678394028"/>
          <c:h val="0.8381245992459411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71F-4A44-B744-9A9440BF7E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71F-4A44-B744-9A9440BF7E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71F-4A44-B744-9A9440BF7EB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71F-4A44-B744-9A9440BF7EB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'Profile Graphs'!$A$65:$A$68</c:f>
              <c:strCache>
                <c:ptCount val="4"/>
                <c:pt idx="0">
                  <c:v>FY 16</c:v>
                </c:pt>
                <c:pt idx="1">
                  <c:v>FY 17</c:v>
                </c:pt>
                <c:pt idx="2">
                  <c:v>FY 18</c:v>
                </c:pt>
                <c:pt idx="3">
                  <c:v>Others</c:v>
                </c:pt>
              </c:strCache>
            </c:strRef>
          </c:cat>
          <c:val>
            <c:numRef>
              <c:f>'Profile Graphs'!$B$65:$B$68</c:f>
              <c:numCache>
                <c:formatCode>0%</c:formatCode>
                <c:ptCount val="4"/>
                <c:pt idx="0">
                  <c:v>0.13076098606645231</c:v>
                </c:pt>
                <c:pt idx="1">
                  <c:v>0.7963558413719185</c:v>
                </c:pt>
                <c:pt idx="2">
                  <c:v>2.3579849946409433E-2</c:v>
                </c:pt>
                <c:pt idx="3">
                  <c:v>4.9303322615219719E-2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71F-4A44-B744-9A9440BF7EB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6573626916996931"/>
          <c:y val="0.25984200671984403"/>
          <c:w val="0.20312139107611552"/>
          <c:h val="0.467014435695538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Pump make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88836204738713"/>
          <c:y val="0.1869756978052162"/>
          <c:w val="0.40451100288213293"/>
          <c:h val="0.739811651450545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8E9-4DE1-BCEB-1855BF6EE0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8E9-4DE1-BCEB-1855BF6EE0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8E9-4DE1-BCEB-1855BF6EE0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8E9-4DE1-BCEB-1855BF6EE0C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8E9-4DE1-BCEB-1855BF6EE0C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8E9-4DE1-BCEB-1855BF6EE0C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8E9-4DE1-BCEB-1855BF6EE0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'Profile Graphs'!$A$14:$A$20</c:f>
              <c:strCache>
                <c:ptCount val="7"/>
                <c:pt idx="0">
                  <c:v>Rotomag</c:v>
                </c:pt>
                <c:pt idx="1">
                  <c:v>Shakti Pump</c:v>
                </c:pt>
                <c:pt idx="2">
                  <c:v>Jain irrigation</c:v>
                </c:pt>
                <c:pt idx="3">
                  <c:v>Anco Moters</c:v>
                </c:pt>
                <c:pt idx="4">
                  <c:v>CRI Pumps</c:v>
                </c:pt>
                <c:pt idx="5">
                  <c:v>Lubi Pumps</c:v>
                </c:pt>
                <c:pt idx="6">
                  <c:v>Others</c:v>
                </c:pt>
              </c:strCache>
            </c:strRef>
          </c:cat>
          <c:val>
            <c:numRef>
              <c:f>'Profile Graphs'!$B$14:$B$20</c:f>
              <c:numCache>
                <c:formatCode>General</c:formatCode>
                <c:ptCount val="7"/>
                <c:pt idx="0">
                  <c:v>222</c:v>
                </c:pt>
                <c:pt idx="1">
                  <c:v>172</c:v>
                </c:pt>
                <c:pt idx="2">
                  <c:v>159</c:v>
                </c:pt>
                <c:pt idx="3">
                  <c:v>8</c:v>
                </c:pt>
                <c:pt idx="4">
                  <c:v>128</c:v>
                </c:pt>
                <c:pt idx="5">
                  <c:v>87</c:v>
                </c:pt>
                <c:pt idx="6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8E9-4DE1-BCEB-1855BF6EE0C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2011514228296394"/>
          <c:y val="0.28109215017064848"/>
          <c:w val="0.30189041994750654"/>
          <c:h val="0.656236059229797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rgbClr val="232120"/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Panel make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rgbClr val="23212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360308442159687E-2"/>
          <c:y val="0.22882946340972554"/>
          <c:w val="0.43529514596188185"/>
          <c:h val="0.7368132805055420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6E-4AAA-BF6A-B9234E10D6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76E-4AAA-BF6A-B9234E10D6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76E-4AAA-BF6A-B9234E10D6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76E-4AAA-BF6A-B9234E10D6B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76E-4AAA-BF6A-B9234E10D6B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76E-4AAA-BF6A-B9234E10D6B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76E-4AAA-BF6A-B9234E10D6B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'Profile Graphs'!$A$49:$A$55</c:f>
              <c:strCache>
                <c:ptCount val="7"/>
                <c:pt idx="0">
                  <c:v>Premier</c:v>
                </c:pt>
                <c:pt idx="1">
                  <c:v>Empire </c:v>
                </c:pt>
                <c:pt idx="2">
                  <c:v>Jain Irrigation</c:v>
                </c:pt>
                <c:pt idx="3">
                  <c:v>PV Powertech</c:v>
                </c:pt>
                <c:pt idx="4">
                  <c:v>Alpex Solar</c:v>
                </c:pt>
                <c:pt idx="5">
                  <c:v>Gautam Solar</c:v>
                </c:pt>
                <c:pt idx="6">
                  <c:v>Others</c:v>
                </c:pt>
              </c:strCache>
            </c:strRef>
          </c:cat>
          <c:val>
            <c:numRef>
              <c:f>'Profile Graphs'!$B$49:$B$55</c:f>
              <c:numCache>
                <c:formatCode>General</c:formatCode>
                <c:ptCount val="7"/>
                <c:pt idx="0">
                  <c:v>146</c:v>
                </c:pt>
                <c:pt idx="1">
                  <c:v>93</c:v>
                </c:pt>
                <c:pt idx="2">
                  <c:v>161</c:v>
                </c:pt>
                <c:pt idx="3">
                  <c:v>87</c:v>
                </c:pt>
                <c:pt idx="4">
                  <c:v>85</c:v>
                </c:pt>
                <c:pt idx="5">
                  <c:v>42</c:v>
                </c:pt>
                <c:pt idx="6">
                  <c:v>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76E-4AAA-BF6A-B9234E10D6B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1604832556795877"/>
          <c:y val="0.20439490445859873"/>
          <c:w val="0.32914511744357455"/>
          <c:h val="0.695861377200461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23212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32120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2.6622193059200922E-3"/>
          <c:w val="1"/>
          <c:h val="0.95740339749198033"/>
        </c:manualLayout>
      </c:layout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EF-4147-B49F-9BB86A206B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EF-4147-B49F-9BB86A206B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EF-4147-B49F-9BB86A206B26}"/>
              </c:ext>
            </c:extLst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EF-4147-B49F-9BB86A206B2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EF-4147-B49F-9BB86A206B2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FEF-4147-B49F-9BB86A206B2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FEF-4147-B49F-9BB86A206B2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FEF-4147-B49F-9BB86A206B2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FEF-4147-B49F-9BB86A206B26}"/>
              </c:ext>
            </c:extLst>
          </c:dPt>
          <c:dLbls>
            <c:dLbl>
              <c:idx val="7"/>
              <c:layout>
                <c:manualLayout>
                  <c:x val="-6.4212274994658883E-2"/>
                  <c:y val="3.8580246913580245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FEF-4147-B49F-9BB86A206B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'Op condition'!$A$33:$A$40</c:f>
              <c:strCache>
                <c:ptCount val="5"/>
                <c:pt idx="0">
                  <c:v>Operational and used for irrigation</c:v>
                </c:pt>
                <c:pt idx="1">
                  <c:v>Pump sold off/panel used only for lighting</c:v>
                </c:pt>
                <c:pt idx="2">
                  <c:v>Pump/panel breakdown and not in use</c:v>
                </c:pt>
                <c:pt idx="3">
                  <c:v>Pump/panel stolen</c:v>
                </c:pt>
                <c:pt idx="4">
                  <c:v>Pump not used due to poor water table</c:v>
                </c:pt>
              </c:strCache>
            </c:strRef>
          </c:cat>
          <c:val>
            <c:numRef>
              <c:f>'Op condition'!$B$33:$B$39</c:f>
              <c:numCache>
                <c:formatCode>0</c:formatCode>
                <c:ptCount val="7"/>
                <c:pt idx="0">
                  <c:v>854.77592327935508</c:v>
                </c:pt>
                <c:pt idx="1">
                  <c:v>24.964743468722087</c:v>
                </c:pt>
                <c:pt idx="2">
                  <c:v>84.789543228649109</c:v>
                </c:pt>
                <c:pt idx="3">
                  <c:v>16.252965837124254</c:v>
                </c:pt>
                <c:pt idx="4">
                  <c:v>13.216824186149339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FEF-4147-B49F-9BB86A206B2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plitType val="pos"/>
        <c:splitPos val="6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83939608282934541"/>
          <c:y val="0.13138609409934868"/>
          <c:w val="0.15518292881291296"/>
          <c:h val="0.845947555166715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rgbClr val="23212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rgbClr val="232120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0.57258</cdr:x>
      <cdr:y>0.3559</cdr:y>
    </cdr:from>
    <cdr:to>
      <cdr:x>0.90632</cdr:x>
      <cdr:y>0.56542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A61B38BE-B460-4303-82AA-372E8213E6A4}"/>
            </a:ext>
          </a:extLst>
        </cdr:cNvPr>
        <cdr:cNvSpPr/>
      </cdr:nvSpPr>
      <cdr:spPr>
        <a:xfrm xmlns:a="http://schemas.openxmlformats.org/drawingml/2006/main">
          <a:off x="1990636" y="639579"/>
          <a:ext cx="1160289" cy="37651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5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0.72528</cdr:x>
      <cdr:y>0.41995</cdr:y>
    </cdr:from>
    <cdr:to>
      <cdr:x>0.87726</cdr:x>
      <cdr:y>0.54918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1A209262-CE20-41C5-8053-FDFCA4CBB07D}"/>
            </a:ext>
          </a:extLst>
        </cdr:cNvPr>
        <cdr:cNvSpPr/>
      </cdr:nvSpPr>
      <cdr:spPr>
        <a:xfrm xmlns:a="http://schemas.openxmlformats.org/drawingml/2006/main">
          <a:off x="2092200" y="823996"/>
          <a:ext cx="438389" cy="25357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0.61266</cdr:x>
      <cdr:y>0.43317</cdr:y>
    </cdr:from>
    <cdr:to>
      <cdr:x>0.93286</cdr:x>
      <cdr:y>0.56745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FE145C7C-B432-47B9-B5B7-7724F378C0BF}"/>
            </a:ext>
          </a:extLst>
        </cdr:cNvPr>
        <cdr:cNvSpPr/>
      </cdr:nvSpPr>
      <cdr:spPr>
        <a:xfrm xmlns:a="http://schemas.openxmlformats.org/drawingml/2006/main">
          <a:off x="1957656" y="966650"/>
          <a:ext cx="1023142" cy="29967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5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0.62674</cdr:x>
      <cdr:y>0.3475</cdr:y>
    </cdr:from>
    <cdr:to>
      <cdr:x>0.93833</cdr:x>
      <cdr:y>0.50283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A15FC4FA-AB52-4164-9C7F-137DB4E01315}"/>
            </a:ext>
          </a:extLst>
        </cdr:cNvPr>
        <cdr:cNvSpPr/>
      </cdr:nvSpPr>
      <cdr:spPr>
        <a:xfrm xmlns:a="http://schemas.openxmlformats.org/drawingml/2006/main">
          <a:off x="1647925" y="636033"/>
          <a:ext cx="819259" cy="28431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0.60374</cdr:x>
      <cdr:y>0.25176</cdr:y>
    </cdr:from>
    <cdr:to>
      <cdr:x>0.93701</cdr:x>
      <cdr:y>0.60444</cdr:y>
    </cdr:to>
    <cdr:sp macro="" textlink="">
      <cdr:nvSpPr>
        <cdr:cNvPr id="5" name="Oval 4">
          <a:extLst xmlns:a="http://schemas.openxmlformats.org/drawingml/2006/main">
            <a:ext uri="{FF2B5EF4-FFF2-40B4-BE49-F238E27FC236}">
              <a16:creationId xmlns:a16="http://schemas.microsoft.com/office/drawing/2014/main" id="{CC3D0B07-7E86-4E21-9E46-256CDF4671D9}"/>
            </a:ext>
          </a:extLst>
        </cdr:cNvPr>
        <cdr:cNvSpPr/>
      </cdr:nvSpPr>
      <cdr:spPr>
        <a:xfrm xmlns:a="http://schemas.openxmlformats.org/drawingml/2006/main">
          <a:off x="1839485" y="468409"/>
          <a:ext cx="1015413" cy="65619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3BDE53C-E68A-42E6-AFB0-AF5C1BDE8E3C}" type="datetimeFigureOut">
              <a:rPr lang="en-GB" smtClean="0"/>
              <a:pPr/>
              <a:t>21/04/2022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045F879-0589-40D4-B0E5-B74D0CAD5C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952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9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903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062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87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5.gif"/><Relationship Id="rId4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.png"/><Relationship Id="rId7" Type="http://schemas.openxmlformats.org/officeDocument/2006/relationships/image" Target="../media/image5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0.jpg"/><Relationship Id="rId7" Type="http://schemas.openxmlformats.org/officeDocument/2006/relationships/image" Target="../media/image5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5.g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96940-E9D4-4011-90C0-2F8E80651F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383" y="3665220"/>
            <a:ext cx="3896880" cy="1456778"/>
          </a:xfrm>
          <a:prstGeom prst="rect">
            <a:avLst/>
          </a:prstGeom>
        </p:spPr>
      </p:pic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t="233" b="26747"/>
          <a:stretch/>
        </p:blipFill>
        <p:spPr bwMode="gray">
          <a:xfrm>
            <a:off x="123135" y="123825"/>
            <a:ext cx="8893865" cy="3541395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123135" y="635156"/>
            <a:ext cx="8895600" cy="3030064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colour GIZ key visual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This is the sub-line</a:t>
            </a:r>
          </a:p>
          <a:p>
            <a:pPr lvl="0"/>
            <a:r>
              <a:rPr lang="en-GB"/>
              <a:t>Project name | Date</a:t>
            </a:r>
            <a:endParaRPr lang="en-GB" dirty="0"/>
          </a:p>
        </p:txBody>
      </p:sp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4" name="Gruppierung 3"/>
          <p:cNvGrpSpPr/>
          <p:nvPr userDrawn="1"/>
        </p:nvGrpSpPr>
        <p:grpSpPr>
          <a:xfrm>
            <a:off x="2754645" y="4046451"/>
            <a:ext cx="1228879" cy="768790"/>
            <a:chOff x="2659860" y="4065588"/>
            <a:chExt cx="1228879" cy="768790"/>
          </a:xfrm>
        </p:grpSpPr>
        <p:pic>
          <p:nvPicPr>
            <p:cNvPr id="16" name="Grafik 7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59860" y="4322269"/>
              <a:ext cx="1228879" cy="512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feld 16"/>
            <p:cNvSpPr txBox="1"/>
            <p:nvPr userDrawn="1"/>
          </p:nvSpPr>
          <p:spPr>
            <a:xfrm>
              <a:off x="2720368" y="4065588"/>
              <a:ext cx="9727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Implemented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391406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This may also have two lines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23135" y="123825"/>
            <a:ext cx="3783013" cy="1005693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88D0E22-2017-4208-9ADC-47A2FAF1D4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F9B96F-E57D-429A-9EB5-D561A8B62E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AA07C4F-927A-4ADF-8F4E-0E641F59E1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42909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23135" y="123825"/>
            <a:ext cx="8893865" cy="4476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132F28-06B2-4221-9B40-46373C4B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382050-2B79-493B-95AA-DBF7B834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291D8C-7803-47D0-8143-6798277D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02363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352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grpSp>
        <p:nvGrpSpPr>
          <p:cNvPr id="12" name="Key Visual">
            <a:extLst>
              <a:ext uri="{FF2B5EF4-FFF2-40B4-BE49-F238E27FC236}">
                <a16:creationId xmlns:a16="http://schemas.microsoft.com/office/drawing/2014/main" id="{D9D8699C-EAEE-4654-9DB5-5DBEA94DFD69}"/>
              </a:ext>
            </a:extLst>
          </p:cNvPr>
          <p:cNvGrpSpPr/>
          <p:nvPr userDrawn="1"/>
        </p:nvGrpSpPr>
        <p:grpSpPr bwMode="gray">
          <a:xfrm flipV="1">
            <a:off x="123134" y="3393907"/>
            <a:ext cx="4538033" cy="1206411"/>
            <a:chOff x="4846637" y="119557"/>
            <a:chExt cx="3783013" cy="1005693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57ACA972-95E7-4330-A959-68C656E58B9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F93F907-303A-4592-848E-F1A7AFDDDD4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8AAE6CE-CD01-4233-9E65-D495D92CF1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AAC9A52-2206-4D16-A752-9C733CC5CB7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D075FE9-0EDA-4BE2-B2C1-22DF2B8842B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36" name="Key Visual">
            <a:extLst>
              <a:ext uri="{FF2B5EF4-FFF2-40B4-BE49-F238E27FC236}">
                <a16:creationId xmlns:a16="http://schemas.microsoft.com/office/drawing/2014/main" id="{C7D69FF2-A45A-405D-BC43-69B4E925551F}"/>
              </a:ext>
            </a:extLst>
          </p:cNvPr>
          <p:cNvGrpSpPr/>
          <p:nvPr userDrawn="1"/>
        </p:nvGrpSpPr>
        <p:grpSpPr bwMode="gray">
          <a:xfrm flipH="1">
            <a:off x="6701037" y="123825"/>
            <a:ext cx="2315963" cy="615686"/>
            <a:chOff x="4846637" y="119557"/>
            <a:chExt cx="3783013" cy="1005693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7E195A5-1DB2-4051-897C-B5E84120B476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234AB9A-5088-479E-92C2-4F81972E1E5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FBB400A-FFCE-4E88-B1BF-846AC7A46F8E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A214495-DB26-435D-9164-4A350ECF007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D46CA09-12E7-4803-A8A0-CC8821A2FBF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D7087B2-841C-4578-8D4C-FD96605E1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812E5FB-AE5B-45DE-A139-9BF8C60A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C4834F1-8AA0-4335-9A3C-58D3583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87842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Intermediate slide, photo</a:t>
            </a:r>
            <a:br>
              <a:rPr lang="en-GB" dirty="0"/>
            </a:br>
            <a:r>
              <a:rPr lang="en-GB" dirty="0"/>
              <a:t>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97821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9757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64027"/>
            <a:ext cx="8567183" cy="27056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9263" y="581026"/>
            <a:ext cx="8567737" cy="376238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400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7" y="1020969"/>
            <a:ext cx="7172683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2358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28398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20" name="Key Visual">
            <a:extLst>
              <a:ext uri="{FF2B5EF4-FFF2-40B4-BE49-F238E27FC236}">
                <a16:creationId xmlns:a16="http://schemas.microsoft.com/office/drawing/2014/main" id="{BCBD8A78-7D69-4DFD-B354-CF36A84705CB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45BEDC0-179F-43C1-A606-AFD62A6A063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CCD5CC-5505-4485-9297-BB0A34EBB2F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41086-C56A-406D-91E6-D3E933CF7BA3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1B8A9566-A588-4E4A-8143-1CBDC9C30D67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6FDDC1A6-3462-4813-8D80-9E642D6179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12137B-7817-4520-A9FF-87A20B391A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F93DA6A-ABDD-4D0F-AFE3-FF43762B7F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05C91D-31F5-4E80-9F76-6D372B3A16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59708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8846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9789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284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206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B5C6-9E74-4378-9827-68473EFA35F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23135" y="123825"/>
            <a:ext cx="8893865" cy="3541396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1687CA2-4830-4EA3-B6BE-4D04E1B83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3135" y="635156"/>
            <a:ext cx="8895600" cy="3030064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  <p:grpSp>
        <p:nvGrpSpPr>
          <p:cNvPr id="16" name="Gruppierung 15"/>
          <p:cNvGrpSpPr/>
          <p:nvPr userDrawn="1"/>
        </p:nvGrpSpPr>
        <p:grpSpPr>
          <a:xfrm>
            <a:off x="322383" y="3770879"/>
            <a:ext cx="3622112" cy="1309121"/>
            <a:chOff x="322383" y="3770879"/>
            <a:chExt cx="3622112" cy="1309121"/>
          </a:xfrm>
        </p:grpSpPr>
        <p:pic>
          <p:nvPicPr>
            <p:cNvPr id="17" name="Grafik 2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6" b="13598"/>
            <a:stretch/>
          </p:blipFill>
          <p:spPr>
            <a:xfrm>
              <a:off x="322383" y="3770879"/>
              <a:ext cx="2458365" cy="1309121"/>
            </a:xfrm>
            <a:prstGeom prst="rect">
              <a:avLst/>
            </a:prstGeom>
          </p:spPr>
        </p:pic>
        <p:pic>
          <p:nvPicPr>
            <p:cNvPr id="18" name="Grafik 7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15616" y="4329089"/>
              <a:ext cx="1228879" cy="512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feld 19"/>
            <p:cNvSpPr txBox="1"/>
            <p:nvPr userDrawn="1"/>
          </p:nvSpPr>
          <p:spPr>
            <a:xfrm>
              <a:off x="2720368" y="4065588"/>
              <a:ext cx="9727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Implemented by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CE61A5F-33EA-4CA8-AA03-656FB657D56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2383" y="3665220"/>
            <a:ext cx="3896880" cy="1456778"/>
          </a:xfrm>
          <a:prstGeom prst="rect">
            <a:avLst/>
          </a:prstGeom>
        </p:spPr>
      </p:pic>
      <p:grpSp>
        <p:nvGrpSpPr>
          <p:cNvPr id="14" name="Gruppierung 3">
            <a:extLst>
              <a:ext uri="{FF2B5EF4-FFF2-40B4-BE49-F238E27FC236}">
                <a16:creationId xmlns:a16="http://schemas.microsoft.com/office/drawing/2014/main" id="{190FE3DE-04F4-4179-BF91-260C5C5FBF79}"/>
              </a:ext>
            </a:extLst>
          </p:cNvPr>
          <p:cNvGrpSpPr/>
          <p:nvPr userDrawn="1"/>
        </p:nvGrpSpPr>
        <p:grpSpPr>
          <a:xfrm>
            <a:off x="2754645" y="4046451"/>
            <a:ext cx="1228879" cy="768790"/>
            <a:chOff x="2659860" y="4065588"/>
            <a:chExt cx="1228879" cy="768790"/>
          </a:xfrm>
        </p:grpSpPr>
        <p:pic>
          <p:nvPicPr>
            <p:cNvPr id="21" name="Grafik 7">
              <a:extLst>
                <a:ext uri="{FF2B5EF4-FFF2-40B4-BE49-F238E27FC236}">
                  <a16:creationId xmlns:a16="http://schemas.microsoft.com/office/drawing/2014/main" id="{DAFDE152-7944-4B29-A2A0-595BFC967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59860" y="4322269"/>
              <a:ext cx="1228879" cy="512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feld 16">
              <a:extLst>
                <a:ext uri="{FF2B5EF4-FFF2-40B4-BE49-F238E27FC236}">
                  <a16:creationId xmlns:a16="http://schemas.microsoft.com/office/drawing/2014/main" id="{3AD41D63-7DBF-4C2C-8FD1-0EEC5E29B717}"/>
                </a:ext>
              </a:extLst>
            </p:cNvPr>
            <p:cNvSpPr txBox="1"/>
            <p:nvPr userDrawn="1"/>
          </p:nvSpPr>
          <p:spPr>
            <a:xfrm>
              <a:off x="2720368" y="4065588"/>
              <a:ext cx="9727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Implemented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46694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4474945"/>
          </a:xfrm>
          <a:solidFill>
            <a:schemeClr val="bg2"/>
          </a:solidFill>
        </p:spPr>
        <p:txBody>
          <a:bodyPr tIns="1440000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95480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44749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28499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9F79D6-321B-4922-9CB8-D52F509ACE0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D2BC95-CDE0-4C78-A9D8-EB3D9A577D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96B41DE-2A1A-4BF8-A471-7AFD62750A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61331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28944" y="24550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4839635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9698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28499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28944" y="24550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27D3D8-FEBD-4AD0-9F71-6844E987B7B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EBC020C-FAD6-4991-9B68-DFC8496477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ED17441-C804-4576-8739-5227CF2486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62072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728155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4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3962161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55732" y="1020969"/>
            <a:ext cx="3954917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9594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140868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5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67551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58600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485284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1923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60375" y="3112887"/>
            <a:ext cx="2645076" cy="1487687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E0F192-365F-4B9B-9AE5-A8DCD077B27C}"/>
              </a:ext>
            </a:extLst>
          </p:cNvPr>
          <p:cNvSpPr/>
          <p:nvPr userDrawn="1"/>
        </p:nvSpPr>
        <p:spPr bwMode="gray">
          <a:xfrm>
            <a:off x="460374" y="970671"/>
            <a:ext cx="2644776" cy="13900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20B6CE-6FB5-47BE-ACA3-1FADB18A5F9F}"/>
              </a:ext>
            </a:extLst>
          </p:cNvPr>
          <p:cNvSpPr/>
          <p:nvPr userDrawn="1"/>
        </p:nvSpPr>
        <p:spPr bwMode="gray">
          <a:xfrm>
            <a:off x="460374" y="2421711"/>
            <a:ext cx="2644776" cy="6343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0374" y="2417530"/>
            <a:ext cx="2644776" cy="212006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000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r>
              <a:rPr lang="en-GB" dirty="0"/>
              <a:t>Name of partner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4839635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Project text slide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60374" y="2649415"/>
            <a:ext cx="2644776" cy="394453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800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MM/YYYY – MM/YYYY</a:t>
            </a:r>
            <a:br>
              <a:rPr lang="en-GB" dirty="0"/>
            </a:br>
            <a:r>
              <a:rPr lang="en-GB" dirty="0"/>
              <a:t>Volume: EUR 00 million</a:t>
            </a:r>
            <a:br>
              <a:rPr lang="en-GB" dirty="0"/>
            </a:br>
            <a:r>
              <a:rPr lang="en-GB" dirty="0"/>
              <a:t>Public contribution: EUR 000,000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60374" y="971310"/>
            <a:ext cx="2644776" cy="271797"/>
          </a:xfrm>
          <a:noFill/>
        </p:spPr>
        <p:txBody>
          <a:bodyPr lIns="72000" tIns="36000" bIns="36000" anchor="ctr"/>
          <a:lstStyle>
            <a:lvl1pPr>
              <a:defRPr sz="11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Name of country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0374" y="1243108"/>
            <a:ext cx="2644776" cy="1117616"/>
          </a:xfrm>
          <a:noFill/>
        </p:spPr>
        <p:txBody>
          <a:bodyPr lIns="72000" tIns="0" bIns="3600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Text containing the name of the country.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310597" y="1020763"/>
            <a:ext cx="5717516" cy="35798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C48950-E750-4312-A454-A82F556734D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6784B76-6A40-447C-A5C8-AA9E24FA612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A7D98D1-5D4C-4CA4-ACFE-BE4E7462CAA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30578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23135" y="123825"/>
            <a:ext cx="8893865" cy="4476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8342492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140284" y="2070719"/>
            <a:ext cx="3369561" cy="102503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140284" y="1392861"/>
            <a:ext cx="3369561" cy="176276"/>
          </a:xfrm>
        </p:spPr>
        <p:txBody>
          <a:bodyPr/>
          <a:lstStyle>
            <a:lvl1pPr>
              <a:defRPr sz="12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140284" y="1635978"/>
            <a:ext cx="3369561" cy="176276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6" y="1392861"/>
            <a:ext cx="1468079" cy="1702892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784636" y="4052697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2273484" y="4081945"/>
            <a:ext cx="290728" cy="236458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3F751BB-E4FA-4732-80BD-F94670E22B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4961178" y="4056187"/>
            <a:ext cx="234516" cy="234514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444492" y="4029252"/>
            <a:ext cx="262622" cy="297258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2622199" y="4052697"/>
            <a:ext cx="177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143F2906-482C-48A6-8D87-67C6BCEBAF88}"/>
              </a:ext>
            </a:extLst>
          </p:cNvPr>
          <p:cNvSpPr txBox="1"/>
          <p:nvPr userDrawn="1"/>
        </p:nvSpPr>
        <p:spPr bwMode="gray">
          <a:xfrm>
            <a:off x="5253681" y="4052697"/>
            <a:ext cx="2255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91187D-9F65-4A30-8974-4A449DE89BF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6C4DFAD-A99C-4092-9FAE-D03CBD68A1F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8F52293-BD85-4DFE-A73D-98ECA199365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40611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23135" y="123825"/>
            <a:ext cx="8893865" cy="4476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784636" y="4052697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2273484" y="4081945"/>
            <a:ext cx="290728" cy="23645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4961178" y="4056187"/>
            <a:ext cx="234516" cy="234514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444492" y="4029252"/>
            <a:ext cx="262622" cy="297258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2622199" y="4052697"/>
            <a:ext cx="177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5253681" y="4052697"/>
            <a:ext cx="2255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959062" y="2070719"/>
            <a:ext cx="2570185" cy="60126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959062" y="1392861"/>
            <a:ext cx="2570185" cy="176276"/>
          </a:xfrm>
        </p:spPr>
        <p:txBody>
          <a:bodyPr/>
          <a:lstStyle>
            <a:lvl1pPr>
              <a:defRPr sz="12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1959062" y="1635978"/>
            <a:ext cx="2570185" cy="176276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8" y="1392861"/>
            <a:ext cx="1342015" cy="1556665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42653" y="2070719"/>
            <a:ext cx="2671574" cy="60126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242653" y="1392861"/>
            <a:ext cx="2671574" cy="176276"/>
          </a:xfrm>
        </p:spPr>
        <p:txBody>
          <a:bodyPr/>
          <a:lstStyle>
            <a:lvl1pPr>
              <a:defRPr sz="12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6242653" y="1635978"/>
            <a:ext cx="2671574" cy="176276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733408" y="1392861"/>
            <a:ext cx="1342015" cy="1556665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464411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86030D-586C-4CC7-A485-8B94480B007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EBD3BE4-6430-4C29-8496-67F818CF60B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9D4F2A6-2371-4DC2-B09B-12DDA2F8FC2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69071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33351" y="123825"/>
            <a:ext cx="8893865" cy="4476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9816" y="2974463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49816" y="2508898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9816" y="2686369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8" y="1177157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348457" y="2974463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348457" y="2508898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48457" y="2686369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348459" y="1177157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6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247098" y="2974463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247098" y="2508898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247098" y="2686369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6247100" y="1177157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784636" y="4052697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2273484" y="4081945"/>
            <a:ext cx="290728" cy="23645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4961178" y="4056187"/>
            <a:ext cx="234516" cy="234514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444492" y="4029252"/>
            <a:ext cx="262622" cy="297258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2622199" y="4052697"/>
            <a:ext cx="177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5253681" y="4052697"/>
            <a:ext cx="2255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15069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B5BB38C-C268-430A-95D0-A4989E9A6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33EF87-771C-4B92-ADFE-7B13B36298B2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819D2676-9436-4032-BE32-30435B740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4035884-6A0A-4E92-9DBD-74348932C0B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5" name="Rechteck">
            <a:extLst>
              <a:ext uri="{FF2B5EF4-FFF2-40B4-BE49-F238E27FC236}">
                <a16:creationId xmlns:a16="http://schemas.microsoft.com/office/drawing/2014/main" id="{F2E38B50-980D-47A1-BF50-09C022DE3178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3541395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635156"/>
            <a:ext cx="8893865" cy="3030064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  <p:grpSp>
        <p:nvGrpSpPr>
          <p:cNvPr id="29" name="Gruppierung 28"/>
          <p:cNvGrpSpPr/>
          <p:nvPr userDrawn="1"/>
        </p:nvGrpSpPr>
        <p:grpSpPr>
          <a:xfrm>
            <a:off x="322383" y="3770879"/>
            <a:ext cx="3622112" cy="1309121"/>
            <a:chOff x="322383" y="3770879"/>
            <a:chExt cx="3622112" cy="1309121"/>
          </a:xfrm>
        </p:grpSpPr>
        <p:pic>
          <p:nvPicPr>
            <p:cNvPr id="30" name="Grafik 26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6" b="13598"/>
            <a:stretch/>
          </p:blipFill>
          <p:spPr>
            <a:xfrm>
              <a:off x="322383" y="3770879"/>
              <a:ext cx="2458365" cy="1309121"/>
            </a:xfrm>
            <a:prstGeom prst="rect">
              <a:avLst/>
            </a:prstGeom>
          </p:spPr>
        </p:pic>
        <p:pic>
          <p:nvPicPr>
            <p:cNvPr id="31" name="Grafik 7"/>
            <p:cNvPicPr>
              <a:picLocks noChangeAspect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15616" y="4329089"/>
              <a:ext cx="1228879" cy="512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feld 31"/>
            <p:cNvSpPr txBox="1"/>
            <p:nvPr userDrawn="1"/>
          </p:nvSpPr>
          <p:spPr>
            <a:xfrm>
              <a:off x="2720368" y="4065588"/>
              <a:ext cx="9727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Implemented by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3C99240-5E22-4A87-88CD-D498CFC464C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2383" y="3665220"/>
            <a:ext cx="3896880" cy="1456778"/>
          </a:xfrm>
          <a:prstGeom prst="rect">
            <a:avLst/>
          </a:prstGeom>
        </p:spPr>
      </p:pic>
      <p:grpSp>
        <p:nvGrpSpPr>
          <p:cNvPr id="24" name="Gruppierung 3">
            <a:extLst>
              <a:ext uri="{FF2B5EF4-FFF2-40B4-BE49-F238E27FC236}">
                <a16:creationId xmlns:a16="http://schemas.microsoft.com/office/drawing/2014/main" id="{EFFED438-56E2-402A-8863-1E386CCBC108}"/>
              </a:ext>
            </a:extLst>
          </p:cNvPr>
          <p:cNvGrpSpPr/>
          <p:nvPr userDrawn="1"/>
        </p:nvGrpSpPr>
        <p:grpSpPr>
          <a:xfrm>
            <a:off x="2754645" y="4046451"/>
            <a:ext cx="1228879" cy="768790"/>
            <a:chOff x="2659860" y="4065588"/>
            <a:chExt cx="1228879" cy="768790"/>
          </a:xfrm>
        </p:grpSpPr>
        <p:pic>
          <p:nvPicPr>
            <p:cNvPr id="27" name="Grafik 7">
              <a:extLst>
                <a:ext uri="{FF2B5EF4-FFF2-40B4-BE49-F238E27FC236}">
                  <a16:creationId xmlns:a16="http://schemas.microsoft.com/office/drawing/2014/main" id="{3EB42B48-1C3F-4B4D-A167-51775F97E5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59860" y="4322269"/>
              <a:ext cx="1228879" cy="512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feld 16">
              <a:extLst>
                <a:ext uri="{FF2B5EF4-FFF2-40B4-BE49-F238E27FC236}">
                  <a16:creationId xmlns:a16="http://schemas.microsoft.com/office/drawing/2014/main" id="{28FAF592-2E46-4C7E-8959-06C8E19E7A77}"/>
                </a:ext>
              </a:extLst>
            </p:cNvPr>
            <p:cNvSpPr txBox="1"/>
            <p:nvPr userDrawn="1"/>
          </p:nvSpPr>
          <p:spPr>
            <a:xfrm>
              <a:off x="2720368" y="4065588"/>
              <a:ext cx="9727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Implemented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87205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591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947CAD9D-1855-4034-B38A-24703C6C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310A70C-D8B8-42A6-B5C9-447FBE8E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6669E51-E04F-47E9-8734-AABE57CE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7599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49817" y="323505"/>
            <a:ext cx="4324497" cy="43088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for publication details:</a:t>
            </a:r>
            <a:b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adapt/delete placeholder texts (project/programme name, address, email, etc.) as required.</a:t>
            </a:r>
            <a:b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Delete the placeholder for the cooperation partner if it is not appropriate.</a:t>
            </a:r>
            <a:b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(This note is not visible in presentation mode and will also not be printed.)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F3C373-F3E5-423E-B3C3-C5E1BD203F77}"/>
              </a:ext>
            </a:extLst>
          </p:cNvPr>
          <p:cNvSpPr/>
          <p:nvPr userDrawn="1"/>
        </p:nvSpPr>
        <p:spPr bwMode="gray">
          <a:xfrm>
            <a:off x="450495" y="1106921"/>
            <a:ext cx="3214511" cy="127727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Published</a:t>
            </a: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</a:t>
            </a: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de-DE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für</a:t>
            </a:r>
            <a:endParaRPr kumimoji="0" lang="de-DE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  <a:b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b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</a:t>
            </a:r>
            <a:r>
              <a:rPr kumimoji="0" lang="de-DE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offices</a:t>
            </a:r>
            <a:endParaRPr kumimoji="0" lang="de-DE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Eschborn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50495" y="2547859"/>
            <a:ext cx="3464422" cy="1762643"/>
          </a:xfrm>
        </p:spPr>
        <p:txBody>
          <a:bodyPr/>
          <a:lstStyle>
            <a:lvl1pPr>
              <a:lnSpc>
                <a:spcPct val="100000"/>
              </a:lnSpc>
              <a:defRPr kumimoji="0" lang="de-DE" sz="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86538" y="1106921"/>
            <a:ext cx="3428177" cy="1762643"/>
          </a:xfrm>
        </p:spPr>
        <p:txBody>
          <a:bodyPr/>
          <a:lstStyle>
            <a:lvl1pPr>
              <a:lnSpc>
                <a:spcPct val="100000"/>
              </a:lnSpc>
              <a:defRPr kumimoji="0" lang="de-DE" sz="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10B78A-21F5-4CD5-A798-9F28BEF0EA2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9B8326-D6A7-4E0B-A320-27E8F32582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829CD0F-D162-4EFA-8033-3557250F441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896FF-98FC-4945-B272-264E311FE7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6263" y="3207008"/>
            <a:ext cx="806878" cy="110800"/>
          </a:xfrm>
        </p:spPr>
        <p:txBody>
          <a:bodyPr wrap="none" lIns="0">
            <a:spAutoFit/>
          </a:bodyPr>
          <a:lstStyle>
            <a:lvl1pPr>
              <a:defRPr lang="de-DE" sz="800" smtClean="0">
                <a:solidFill>
                  <a:prstClr val="black"/>
                </a:solidFill>
              </a:defRPr>
            </a:lvl1pPr>
            <a:lvl2pPr>
              <a:defRPr lang="de-DE" sz="1350" smtClean="0"/>
            </a:lvl2pPr>
            <a:lvl3pPr>
              <a:defRPr lang="de-DE" sz="135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559430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50495" y="1106921"/>
            <a:ext cx="7172684" cy="3470031"/>
          </a:xfrm>
        </p:spPr>
        <p:txBody>
          <a:bodyPr numCol="2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CACD76-7CB8-457E-9434-C57DB9E23AA9}"/>
              </a:ext>
            </a:extLst>
          </p:cNvPr>
          <p:cNvSpPr/>
          <p:nvPr userDrawn="1"/>
        </p:nvSpPr>
        <p:spPr bwMode="gray">
          <a:xfrm>
            <a:off x="777711" y="4901938"/>
            <a:ext cx="1084083" cy="16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C271A97-CC1D-481E-9972-CE4AD69C28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49817" y="240212"/>
            <a:ext cx="6765371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Photo credits/sources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14536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15579"/>
          <a:stretch/>
        </p:blipFill>
        <p:spPr bwMode="gray">
          <a:xfrm>
            <a:off x="123135" y="123825"/>
            <a:ext cx="8893865" cy="4083035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1399" y="616296"/>
            <a:ext cx="8895600" cy="3910908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 userDrawn="1"/>
        </p:nvSpPr>
        <p:spPr bwMode="gray">
          <a:xfrm>
            <a:off x="6611814" y="4206860"/>
            <a:ext cx="2405185" cy="14692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 userDrawn="1"/>
        </p:nvSpPr>
        <p:spPr bwMode="gray">
          <a:xfrm>
            <a:off x="1215591" y="1557990"/>
            <a:ext cx="35292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für</a:t>
            </a:r>
            <a:b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offices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Eschborn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36 + 40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Germany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en-GB" sz="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 userDrawn="1"/>
        </p:nvSpPr>
        <p:spPr bwMode="gray">
          <a:xfrm>
            <a:off x="3525439" y="2560364"/>
            <a:ext cx="32210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Dag-Hammarskjöld-Weg 1 - 5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Eschborn, Germany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276665" y="4447384"/>
            <a:ext cx="1650218" cy="4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5938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dirty="0"/>
              <a:t>Insights from the Solar Water Pump survey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en-US" dirty="0"/>
              <a:t>22 April,2022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8917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3541395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635156"/>
            <a:ext cx="8893865" cy="3030064"/>
          </a:xfrm>
          <a:prstGeom prst="rect">
            <a:avLst/>
          </a:prstGeom>
          <a:blipFill dpi="0" rotWithShape="1">
            <a:blip r:embed="rId2"/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 for illustration/free-form selection</a:t>
            </a:r>
            <a:br>
              <a:rPr lang="en-GB" dirty="0"/>
            </a:br>
            <a:r>
              <a:rPr lang="en-GB" dirty="0"/>
              <a:t>with white background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7797502" y="1475105"/>
            <a:ext cx="1246909" cy="860367"/>
          </a:xfrm>
          <a:prstGeom prst="rect">
            <a:avLst/>
          </a:prstGeom>
        </p:spPr>
      </p:pic>
      <p:sp>
        <p:nvSpPr>
          <p:cNvPr id="29" name="1.">
            <a:extLst>
              <a:ext uri="{FF2B5EF4-FFF2-40B4-BE49-F238E27FC236}">
                <a16:creationId xmlns:a16="http://schemas.microsoft.com/office/drawing/2014/main" id="{20B6CB06-5705-4A0C-80E4-F97390E0F331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D84EBA1A-4DAD-4862-AA4E-9880DC7763BC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B2678BDE-5861-465F-B7A9-0C02CEA5146A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DD9A8E2A-61F9-4B3C-9A2B-7F7E505F0D6A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24386F1-94F3-4226-906F-12B82E9AA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7797502" y="772118"/>
            <a:ext cx="387893" cy="590931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05A1CD3-65ED-4979-8ED3-C6C6D69CA36F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51D59DA1-E2B0-4CDB-A12E-01AA9A73E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A75C1DE-0310-44D2-BF9A-8AF0BB55C2BA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E6AB41C2-B97C-4B5B-B3A7-980B47D8BCA4}"/>
              </a:ext>
            </a:extLst>
          </p:cNvPr>
          <p:cNvSpPr/>
          <p:nvPr userDrawn="1"/>
        </p:nvSpPr>
        <p:spPr bwMode="gray">
          <a:xfrm>
            <a:off x="7829992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uppierung 24"/>
          <p:cNvGrpSpPr/>
          <p:nvPr userDrawn="1"/>
        </p:nvGrpSpPr>
        <p:grpSpPr>
          <a:xfrm>
            <a:off x="322383" y="3770879"/>
            <a:ext cx="3622112" cy="1309121"/>
            <a:chOff x="322383" y="3770879"/>
            <a:chExt cx="3622112" cy="1309121"/>
          </a:xfrm>
        </p:grpSpPr>
        <p:pic>
          <p:nvPicPr>
            <p:cNvPr id="27" name="Grafik 26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6" b="13598"/>
            <a:stretch/>
          </p:blipFill>
          <p:spPr>
            <a:xfrm>
              <a:off x="322383" y="3770879"/>
              <a:ext cx="2458365" cy="1309121"/>
            </a:xfrm>
            <a:prstGeom prst="rect">
              <a:avLst/>
            </a:prstGeom>
          </p:spPr>
        </p:pic>
        <p:pic>
          <p:nvPicPr>
            <p:cNvPr id="37" name="Grafik 7"/>
            <p:cNvPicPr>
              <a:picLocks noChangeAspect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15616" y="4329089"/>
              <a:ext cx="1228879" cy="512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feld 37"/>
            <p:cNvSpPr txBox="1"/>
            <p:nvPr userDrawn="1"/>
          </p:nvSpPr>
          <p:spPr>
            <a:xfrm>
              <a:off x="2720368" y="4065588"/>
              <a:ext cx="9727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Implemented by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5B63BDC-BE19-4088-8D99-0C0B8450D3D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2383" y="3665220"/>
            <a:ext cx="3896880" cy="1456778"/>
          </a:xfrm>
          <a:prstGeom prst="rect">
            <a:avLst/>
          </a:prstGeom>
        </p:spPr>
      </p:pic>
      <p:grpSp>
        <p:nvGrpSpPr>
          <p:cNvPr id="22" name="Gruppierung 3">
            <a:extLst>
              <a:ext uri="{FF2B5EF4-FFF2-40B4-BE49-F238E27FC236}">
                <a16:creationId xmlns:a16="http://schemas.microsoft.com/office/drawing/2014/main" id="{624DB365-8CDD-4E67-9926-8CB637E32385}"/>
              </a:ext>
            </a:extLst>
          </p:cNvPr>
          <p:cNvGrpSpPr/>
          <p:nvPr userDrawn="1"/>
        </p:nvGrpSpPr>
        <p:grpSpPr>
          <a:xfrm>
            <a:off x="2754645" y="4046451"/>
            <a:ext cx="1228879" cy="768790"/>
            <a:chOff x="2659860" y="4065588"/>
            <a:chExt cx="1228879" cy="768790"/>
          </a:xfrm>
        </p:grpSpPr>
        <p:pic>
          <p:nvPicPr>
            <p:cNvPr id="24" name="Grafik 7">
              <a:extLst>
                <a:ext uri="{FF2B5EF4-FFF2-40B4-BE49-F238E27FC236}">
                  <a16:creationId xmlns:a16="http://schemas.microsoft.com/office/drawing/2014/main" id="{2EC2F581-166D-4AB7-ABB3-A745A0C9EC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59860" y="4322269"/>
              <a:ext cx="1228879" cy="512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feld 16">
              <a:extLst>
                <a:ext uri="{FF2B5EF4-FFF2-40B4-BE49-F238E27FC236}">
                  <a16:creationId xmlns:a16="http://schemas.microsoft.com/office/drawing/2014/main" id="{743280BD-86AE-4A92-8B5A-CCC73728F456}"/>
                </a:ext>
              </a:extLst>
            </p:cNvPr>
            <p:cNvSpPr txBox="1"/>
            <p:nvPr userDrawn="1"/>
          </p:nvSpPr>
          <p:spPr>
            <a:xfrm>
              <a:off x="2720368" y="4065588"/>
              <a:ext cx="9727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Implemented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54930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Alternative title slide</a:t>
            </a:r>
            <a:br>
              <a:rPr lang="en-GB" dirty="0"/>
            </a:br>
            <a:r>
              <a:rPr lang="en-GB" dirty="0"/>
              <a:t>without photo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23135" y="123825"/>
            <a:ext cx="3783013" cy="1005693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uppierung 21"/>
          <p:cNvGrpSpPr/>
          <p:nvPr userDrawn="1"/>
        </p:nvGrpSpPr>
        <p:grpSpPr>
          <a:xfrm>
            <a:off x="322383" y="3770879"/>
            <a:ext cx="3622112" cy="1309121"/>
            <a:chOff x="322383" y="3770879"/>
            <a:chExt cx="3622112" cy="1309121"/>
          </a:xfrm>
        </p:grpSpPr>
        <p:pic>
          <p:nvPicPr>
            <p:cNvPr id="23" name="Grafik 2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6" b="13598"/>
            <a:stretch/>
          </p:blipFill>
          <p:spPr>
            <a:xfrm>
              <a:off x="322383" y="3770879"/>
              <a:ext cx="2458365" cy="1309121"/>
            </a:xfrm>
            <a:prstGeom prst="rect">
              <a:avLst/>
            </a:prstGeom>
          </p:spPr>
        </p:pic>
        <p:pic>
          <p:nvPicPr>
            <p:cNvPr id="24" name="Grafik 7"/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15616" y="4329089"/>
              <a:ext cx="1228879" cy="512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feld 24"/>
            <p:cNvSpPr txBox="1"/>
            <p:nvPr userDrawn="1"/>
          </p:nvSpPr>
          <p:spPr>
            <a:xfrm>
              <a:off x="2720368" y="4065588"/>
              <a:ext cx="9727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Implemented by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2787B33-ABFA-4522-AAB3-FED70474F7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383" y="3665220"/>
            <a:ext cx="3896880" cy="1456778"/>
          </a:xfrm>
          <a:prstGeom prst="rect">
            <a:avLst/>
          </a:prstGeom>
        </p:spPr>
      </p:pic>
      <p:grpSp>
        <p:nvGrpSpPr>
          <p:cNvPr id="17" name="Gruppierung 3">
            <a:extLst>
              <a:ext uri="{FF2B5EF4-FFF2-40B4-BE49-F238E27FC236}">
                <a16:creationId xmlns:a16="http://schemas.microsoft.com/office/drawing/2014/main" id="{A64B8FAC-CEBD-4B9E-A9ED-9001C40726A4}"/>
              </a:ext>
            </a:extLst>
          </p:cNvPr>
          <p:cNvGrpSpPr/>
          <p:nvPr userDrawn="1"/>
        </p:nvGrpSpPr>
        <p:grpSpPr>
          <a:xfrm>
            <a:off x="2754645" y="4046451"/>
            <a:ext cx="1228879" cy="768790"/>
            <a:chOff x="2659860" y="4065588"/>
            <a:chExt cx="1228879" cy="768790"/>
          </a:xfrm>
        </p:grpSpPr>
        <p:pic>
          <p:nvPicPr>
            <p:cNvPr id="18" name="Grafik 7">
              <a:extLst>
                <a:ext uri="{FF2B5EF4-FFF2-40B4-BE49-F238E27FC236}">
                  <a16:creationId xmlns:a16="http://schemas.microsoft.com/office/drawing/2014/main" id="{67C707B1-7851-4CEA-833F-6146BB104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59860" y="4322269"/>
              <a:ext cx="1228879" cy="512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feld 16">
              <a:extLst>
                <a:ext uri="{FF2B5EF4-FFF2-40B4-BE49-F238E27FC236}">
                  <a16:creationId xmlns:a16="http://schemas.microsoft.com/office/drawing/2014/main" id="{475BFC59-A0AA-4F60-9DA6-5B212236F430}"/>
                </a:ext>
              </a:extLst>
            </p:cNvPr>
            <p:cNvSpPr txBox="1"/>
            <p:nvPr userDrawn="1"/>
          </p:nvSpPr>
          <p:spPr>
            <a:xfrm>
              <a:off x="2720368" y="4065588"/>
              <a:ext cx="9727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Implemented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47819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 marL="228600" indent="-228600">
              <a:spcBef>
                <a:spcPts val="18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6190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2810133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Click to add text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E5D8E01E-F49F-4D57-89D4-E949623D1D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BCF8D0CE-4095-4F50-924A-6E387AE4CF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509B031-4623-4B3A-8E75-E14CEB8CCF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4115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3135" y="1570255"/>
            <a:ext cx="8895600" cy="3030064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3704147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2844862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DC1FF66-9C6A-433E-8553-8083512E96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F569824-8B73-4A2E-B4EF-29A198DE52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0C7464-2E6B-420A-8943-567BDD6494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7752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3704147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18847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id="{9F0F5CEA-886E-4B05-93BC-F96F6B5DF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13"/>
          <a:stretch/>
        </p:blipFill>
        <p:spPr bwMode="gray">
          <a:xfrm>
            <a:off x="8692041" y="4778859"/>
            <a:ext cx="309835" cy="237625"/>
          </a:xfrm>
          <a:prstGeom prst="rect">
            <a:avLst/>
          </a:prstGeom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8167688" y="4600319"/>
            <a:ext cx="849312" cy="518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846523" y="4926383"/>
            <a:ext cx="5775978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 spc="38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9417" y="4926383"/>
            <a:ext cx="533639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600" spc="38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449817" y="4926383"/>
            <a:ext cx="45085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600" spc="38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708149" y="4931713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7820" y="4931714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449818" y="1020969"/>
            <a:ext cx="7172684" cy="3495470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9817" y="240212"/>
            <a:ext cx="7172684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77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814" r:id="rId2"/>
    <p:sldLayoutId id="2147483815" r:id="rId3"/>
    <p:sldLayoutId id="2147483818" r:id="rId4"/>
    <p:sldLayoutId id="2147483819" r:id="rId5"/>
    <p:sldLayoutId id="2147483858" r:id="rId6"/>
    <p:sldLayoutId id="2147483859" r:id="rId7"/>
    <p:sldLayoutId id="2147483824" r:id="rId8"/>
    <p:sldLayoutId id="2147483822" r:id="rId9"/>
    <p:sldLayoutId id="2147483823" r:id="rId10"/>
    <p:sldLayoutId id="2147483821" r:id="rId11"/>
    <p:sldLayoutId id="2147483826" r:id="rId12"/>
    <p:sldLayoutId id="2147483827" r:id="rId13"/>
    <p:sldLayoutId id="2147483825" r:id="rId14"/>
    <p:sldLayoutId id="2147483829" r:id="rId15"/>
    <p:sldLayoutId id="2147483838" r:id="rId16"/>
    <p:sldLayoutId id="2147483832" r:id="rId17"/>
    <p:sldLayoutId id="2147483828" r:id="rId18"/>
    <p:sldLayoutId id="2147483830" r:id="rId19"/>
    <p:sldLayoutId id="2147483831" r:id="rId20"/>
    <p:sldLayoutId id="2147483834" r:id="rId21"/>
    <p:sldLayoutId id="2147483835" r:id="rId22"/>
    <p:sldLayoutId id="2147483836" r:id="rId23"/>
    <p:sldLayoutId id="2147483837" r:id="rId24"/>
    <p:sldLayoutId id="2147483839" r:id="rId25"/>
    <p:sldLayoutId id="2147483852" r:id="rId26"/>
    <p:sldLayoutId id="2147483843" r:id="rId27"/>
    <p:sldLayoutId id="2147483847" r:id="rId28"/>
    <p:sldLayoutId id="2147483846" r:id="rId29"/>
    <p:sldLayoutId id="2147483841" r:id="rId30"/>
    <p:sldLayoutId id="2147483842" r:id="rId31"/>
    <p:sldLayoutId id="2147483857" r:id="rId32"/>
    <p:sldLayoutId id="2147483856" r:id="rId33"/>
    <p:sldLayoutId id="2147483840" r:id="rId34"/>
    <p:sldLayoutId id="2147483860" r:id="rId35"/>
  </p:sldLayoutIdLst>
  <p:transition>
    <p:fade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6213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Symbol" panose="05050102010706020507" pitchFamily="18" charset="2"/>
        <a:buChar char="-"/>
        <a:defRPr lang="de-DE" sz="11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8" userDrawn="1">
          <p15:clr>
            <a:srgbClr val="F26B43"/>
          </p15:clr>
        </p15:guide>
        <p15:guide id="5" orient="horz" pos="3162" userDrawn="1">
          <p15:clr>
            <a:srgbClr val="F26B43"/>
          </p15:clr>
        </p15:guide>
        <p15:guide id="7" pos="5680" userDrawn="1">
          <p15:clr>
            <a:srgbClr val="F26B43"/>
          </p15:clr>
        </p15:guide>
        <p15:guide id="8" pos="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ur01.safelinks.protection.outlook.com/?url=https%3A%2F%2Fwww.indiawaterportal.org%2Fsolar-irrigation%2Fmedia-library%2Ffarmers-experiences-solar-irrigation-pumps-discussing-results-large&amp;data=04%7C01%7Cnilanjan.ghose%40giz.de%7C7e91b1e8a97f489b414508da1de224c4%7C5bbab28cdef3460488225e707da8dba8%7C0%7C0%7C637855154354663130%7CUnknown%7CTWFpbGZsb3d8eyJWIjoiMC4wLjAwMDAiLCJQIjoiV2luMzIiLCJBTiI6Ik1haWwiLCJXVCI6Mn0%3D%7C3000&amp;sdata=EGrI%2Bf0hc3YRmnt6V5ouwqVinokgjygt5YPVWP6vAjw%3D&amp;reserved=0" TargetMode="Externa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E8844CF-EE31-4AFB-91E4-4B2E90E5DB9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99848" y="1906648"/>
            <a:ext cx="7971711" cy="720197"/>
          </a:xfrm>
        </p:spPr>
        <p:txBody>
          <a:bodyPr/>
          <a:lstStyle/>
          <a:p>
            <a:r>
              <a:rPr lang="en-US" dirty="0"/>
              <a:t>Asset Condition &amp; Utilization of Solar Water Pumps in India  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FE7759-2D9C-4F55-90D1-353B2E688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699848" y="2775458"/>
            <a:ext cx="7970837" cy="533992"/>
          </a:xfrm>
        </p:spPr>
        <p:txBody>
          <a:bodyPr/>
          <a:lstStyle/>
          <a:p>
            <a:r>
              <a:rPr lang="en-GB" sz="1400" i="1" dirty="0"/>
              <a:t>Results from survey of the solar water pumps in Rajasthan, Uttar Pradesh, Tamil Nadu and Odisha  </a:t>
            </a:r>
          </a:p>
          <a:p>
            <a:r>
              <a:rPr lang="en-GB" sz="1200" i="1" dirty="0"/>
              <a:t>IGEN-PSWP | Nilanjan Ghose | April 22, 2022</a:t>
            </a:r>
          </a:p>
        </p:txBody>
      </p:sp>
    </p:spTree>
    <p:extLst>
      <p:ext uri="{BB962C8B-B14F-4D97-AF65-F5344CB8AC3E}">
        <p14:creationId xmlns:p14="http://schemas.microsoft.com/office/powerpoint/2010/main" val="367303556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313D3-7F6C-4D9A-870F-401732235611}"/>
              </a:ext>
            </a:extLst>
          </p:cNvPr>
          <p:cNvSpPr txBox="1"/>
          <p:nvPr/>
        </p:nvSpPr>
        <p:spPr>
          <a:xfrm>
            <a:off x="1160289" y="683878"/>
            <a:ext cx="261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3200" b="1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0845418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DE2A88-C96A-4718-9806-329FE5B02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of the presentation </a:t>
            </a:r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368DE-4D49-4F49-BE83-D03AB14DAE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Project details and sample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Summary of the Survey </a:t>
            </a:r>
          </a:p>
          <a:p>
            <a:pPr marL="466725" lvl="1" indent="-285750">
              <a:buFont typeface="Wingdings" panose="05000000000000000000" pitchFamily="2" charset="2"/>
              <a:buChar char="q"/>
            </a:pPr>
            <a:r>
              <a:rPr lang="en-US" sz="1400" dirty="0"/>
              <a:t>Status of asset utilization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400" dirty="0"/>
              <a:t>  Operational conditions;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400" dirty="0"/>
              <a:t>  Break down and aftersales experience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400" dirty="0"/>
              <a:t>  Key takeaways</a:t>
            </a:r>
          </a:p>
          <a:p>
            <a:pPr marL="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7BBFC-4C06-476C-8C8A-4E9BD77538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F0AF4-39DB-47A7-933D-6B0908AE4A8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78143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3E26CB-A587-421E-A223-F39296EE8E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807" y="1060832"/>
            <a:ext cx="8039795" cy="1519767"/>
          </a:xfrm>
        </p:spPr>
        <p:txBody>
          <a:bodyPr/>
          <a:lstStyle/>
          <a:p>
            <a:pPr lvl="1" algn="just"/>
            <a:r>
              <a:rPr lang="en-US" sz="1100" dirty="0"/>
              <a:t>Project to Ascertain Learnings from State Solar Water Pump Schemes, Focusing on Installed Asset Condition and Implementation Designs being undertaken by KPMG ; Undertaken between Oct 2021 and March 2022.</a:t>
            </a:r>
          </a:p>
          <a:p>
            <a:pPr lvl="1" algn="just"/>
            <a:r>
              <a:rPr lang="en-US" sz="1100" dirty="0"/>
              <a:t>Survey and audit of 935 solar water pumps installed during 2015-2017 in Rajasthan, Uttar Pradesh, Tamil Nadu and Odisha to:</a:t>
            </a:r>
          </a:p>
          <a:p>
            <a:pPr lvl="2" algn="just"/>
            <a:r>
              <a:rPr lang="en-US" dirty="0"/>
              <a:t>Analyze operational condition and utilization levels of pumps installed under MNRE’s previous schemes </a:t>
            </a:r>
          </a:p>
          <a:p>
            <a:pPr lvl="2" algn="just"/>
            <a:r>
              <a:rPr lang="en-US" dirty="0"/>
              <a:t>Understand farmer feedback on application and installation process</a:t>
            </a:r>
          </a:p>
          <a:p>
            <a:pPr lvl="2" algn="just"/>
            <a:r>
              <a:rPr lang="en-US" dirty="0"/>
              <a:t>Identify gaps and policy solutions  </a:t>
            </a:r>
          </a:p>
          <a:p>
            <a:pPr marL="0" lvl="1" indent="0" algn="just">
              <a:buNone/>
            </a:pP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569926-932E-48CA-A0CE-E8A86C71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Solar water pump survey project: Details and status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68163-2C17-46E2-AC51-C272513595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0ECA166-DCDB-4D1E-9E90-0414AC4D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105936"/>
              </p:ext>
            </p:extLst>
          </p:nvPr>
        </p:nvGraphicFramePr>
        <p:xfrm>
          <a:off x="588398" y="2571750"/>
          <a:ext cx="3753081" cy="18749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99028">
                  <a:extLst>
                    <a:ext uri="{9D8B030D-6E8A-4147-A177-3AD203B41FA5}">
                      <a16:colId xmlns:a16="http://schemas.microsoft.com/office/drawing/2014/main" val="3155919775"/>
                    </a:ext>
                  </a:extLst>
                </a:gridCol>
                <a:gridCol w="2254053">
                  <a:extLst>
                    <a:ext uri="{9D8B030D-6E8A-4147-A177-3AD203B41FA5}">
                      <a16:colId xmlns:a16="http://schemas.microsoft.com/office/drawing/2014/main" val="3283438553"/>
                    </a:ext>
                  </a:extLst>
                </a:gridCol>
              </a:tblGrid>
              <a:tr h="374981">
                <a:tc>
                  <a:txBody>
                    <a:bodyPr/>
                    <a:lstStyle/>
                    <a:p>
                      <a:pPr algn="ctr"/>
                      <a:r>
                        <a:rPr lang="en-IN" sz="1050" dirty="0"/>
                        <a:t>State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050" dirty="0"/>
                        <a:t>District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181284"/>
                  </a:ext>
                </a:extLst>
              </a:tr>
              <a:tr h="374981">
                <a:tc>
                  <a:txBody>
                    <a:bodyPr/>
                    <a:lstStyle/>
                    <a:p>
                      <a:r>
                        <a:rPr lang="en-IN" sz="1050" dirty="0"/>
                        <a:t>Rajasthan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050" u="none" strike="noStrike" kern="1200" baseline="0" dirty="0"/>
                        <a:t>Sri Ganganagar, Jaipur </a:t>
                      </a:r>
                      <a:endParaRPr lang="en-IN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479292"/>
                  </a:ext>
                </a:extLst>
              </a:tr>
              <a:tr h="37498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dirty="0"/>
                        <a:t>Uttar Pradesh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u="none" strike="noStrike" kern="1200" baseline="0" dirty="0"/>
                        <a:t>Pilibhit, Kushinagar</a:t>
                      </a:r>
                      <a:endParaRPr lang="en-IN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61655"/>
                  </a:ext>
                </a:extLst>
              </a:tr>
              <a:tr h="374981">
                <a:tc>
                  <a:txBody>
                    <a:bodyPr/>
                    <a:lstStyle/>
                    <a:p>
                      <a:r>
                        <a:rPr lang="en-IN" sz="1050" dirty="0"/>
                        <a:t>Tamil Nadu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u="none" strike="noStrike" kern="1200" baseline="0" dirty="0"/>
                        <a:t>Erode, Namakal, Thirupur </a:t>
                      </a:r>
                      <a:endParaRPr lang="en-IN" sz="105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57543"/>
                  </a:ext>
                </a:extLst>
              </a:tr>
              <a:tr h="374981">
                <a:tc>
                  <a:txBody>
                    <a:bodyPr/>
                    <a:lstStyle/>
                    <a:p>
                      <a:r>
                        <a:rPr lang="en-IN" sz="1050" dirty="0"/>
                        <a:t>Odisha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u="none" strike="noStrike" kern="1200" baseline="0" dirty="0"/>
                        <a:t>Sundargarh, Keonjhar</a:t>
                      </a:r>
                      <a:endParaRPr lang="en-IN" sz="105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626378"/>
                  </a:ext>
                </a:extLst>
              </a:tr>
            </a:tbl>
          </a:graphicData>
        </a:graphic>
      </p:graphicFrame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4EBFDD38-1382-4E4E-9BA1-D1E5762C4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318544"/>
              </p:ext>
            </p:extLst>
          </p:nvPr>
        </p:nvGraphicFramePr>
        <p:xfrm>
          <a:off x="5148304" y="2571751"/>
          <a:ext cx="3542338" cy="18332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542338">
                  <a:extLst>
                    <a:ext uri="{9D8B030D-6E8A-4147-A177-3AD203B41FA5}">
                      <a16:colId xmlns:a16="http://schemas.microsoft.com/office/drawing/2014/main" val="749499463"/>
                    </a:ext>
                  </a:extLst>
                </a:gridCol>
              </a:tblGrid>
              <a:tr h="315092">
                <a:tc>
                  <a:txBody>
                    <a:bodyPr/>
                    <a:lstStyle/>
                    <a:p>
                      <a:pPr algn="ctr"/>
                      <a:r>
                        <a:rPr lang="en-IN" sz="1050" dirty="0"/>
                        <a:t>Key inquiry parameters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16950"/>
                  </a:ext>
                </a:extLst>
              </a:tr>
              <a:tr h="151816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050" dirty="0"/>
                        <a:t>Application and service delivery process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Operational condition of solar pump</a:t>
                      </a:r>
                      <a:endParaRPr lang="en-IN" sz="105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050" dirty="0"/>
                        <a:t>Quality of maintenance services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050" dirty="0"/>
                        <a:t>Overall satisfaction and usage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050" dirty="0"/>
                        <a:t>Impact of solar pumps – cropping patter, irrigation, income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631879"/>
                  </a:ext>
                </a:extLst>
              </a:tr>
            </a:tbl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EC8202-64B6-498C-B873-D71A26BE616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69972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7BBD33-8F62-4C1E-9042-525171EF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6" y="322728"/>
            <a:ext cx="8567183" cy="458027"/>
          </a:xfrm>
        </p:spPr>
        <p:txBody>
          <a:bodyPr/>
          <a:lstStyle/>
          <a:p>
            <a:r>
              <a:rPr lang="en-IN" dirty="0"/>
              <a:t> Analysis based on interview of 935 beneficiaries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F488F-6314-433F-9DDE-8748A99002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45418" y="4911951"/>
            <a:ext cx="5775978" cy="92333"/>
          </a:xfrm>
        </p:spPr>
        <p:txBody>
          <a:bodyPr/>
          <a:lstStyle/>
          <a:p>
            <a:r>
              <a:rPr lang="en-US" dirty="0"/>
              <a:t>Insights from the Solar Water Pump survey 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E91A839-B27A-4E81-8B70-C60CE666B7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1898204"/>
              </p:ext>
            </p:extLst>
          </p:nvPr>
        </p:nvGraphicFramePr>
        <p:xfrm>
          <a:off x="107105" y="897228"/>
          <a:ext cx="3476625" cy="179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E4815558-26BE-4060-B98D-9A7759C756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110022"/>
              </p:ext>
            </p:extLst>
          </p:nvPr>
        </p:nvGraphicFramePr>
        <p:xfrm>
          <a:off x="3079155" y="897228"/>
          <a:ext cx="2884661" cy="196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CF9A2B02-8ADF-4AA5-A23D-D671789AD4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838574"/>
              </p:ext>
            </p:extLst>
          </p:nvPr>
        </p:nvGraphicFramePr>
        <p:xfrm>
          <a:off x="5663740" y="800678"/>
          <a:ext cx="3195339" cy="2231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FC1957C9-776F-457C-8CA5-EF88B766EE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2204899"/>
              </p:ext>
            </p:extLst>
          </p:nvPr>
        </p:nvGraphicFramePr>
        <p:xfrm>
          <a:off x="449816" y="2860202"/>
          <a:ext cx="2629339" cy="1830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63BC79A2-B4E8-426E-8FA7-56EC2B6DC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444306"/>
              </p:ext>
            </p:extLst>
          </p:nvPr>
        </p:nvGraphicFramePr>
        <p:xfrm>
          <a:off x="2917000" y="2804989"/>
          <a:ext cx="3046816" cy="186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251861F5-CA2B-4E46-886C-B41875764C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5736922"/>
              </p:ext>
            </p:extLst>
          </p:nvPr>
        </p:nvGraphicFramePr>
        <p:xfrm>
          <a:off x="5609744" y="2635604"/>
          <a:ext cx="3195340" cy="191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A0CA4AE7-8E20-4961-92B0-E2C6FBE5A006}"/>
              </a:ext>
            </a:extLst>
          </p:cNvPr>
          <p:cNvSpPr/>
          <p:nvPr/>
        </p:nvSpPr>
        <p:spPr>
          <a:xfrm>
            <a:off x="4572000" y="3148745"/>
            <a:ext cx="1183879" cy="631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44F8EB-3033-4117-829D-40A709FB757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996184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4DD868-6E0C-4103-9A76-197A1147F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Status of Assets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8D19C-BA34-45D9-BD7C-A6D8AC1FF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E8F83-B66C-4B27-8725-986F2676A513}"/>
              </a:ext>
            </a:extLst>
          </p:cNvPr>
          <p:cNvSpPr txBox="1"/>
          <p:nvPr/>
        </p:nvSpPr>
        <p:spPr>
          <a:xfrm>
            <a:off x="349621" y="4152452"/>
            <a:ext cx="8444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i="1" dirty="0"/>
              <a:t>Around 86% of 935 surveyed solar pumps being used for irrigation purposes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1E4B78D-4371-40A6-85F5-10B21F5D90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7990694"/>
              </p:ext>
            </p:extLst>
          </p:nvPr>
        </p:nvGraphicFramePr>
        <p:xfrm>
          <a:off x="806449" y="860612"/>
          <a:ext cx="7531099" cy="329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8505E2-BC33-4548-9F86-22D6F8F0CA8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926800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4DD868-6E0C-4103-9A76-197A1147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0"/>
            <a:ext cx="8690996" cy="540544"/>
          </a:xfrm>
        </p:spPr>
        <p:txBody>
          <a:bodyPr/>
          <a:lstStyle/>
          <a:p>
            <a:r>
              <a:rPr lang="en-IN" dirty="0"/>
              <a:t>Survey results summary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8D19C-BA34-45D9-BD7C-A6D8AC1FF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64A0F92-DC64-4D3D-AFCF-FCC721714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168958"/>
              </p:ext>
            </p:extLst>
          </p:nvPr>
        </p:nvGraphicFramePr>
        <p:xfrm>
          <a:off x="731619" y="955482"/>
          <a:ext cx="6973514" cy="372834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84459">
                  <a:extLst>
                    <a:ext uri="{9D8B030D-6E8A-4147-A177-3AD203B41FA5}">
                      <a16:colId xmlns:a16="http://schemas.microsoft.com/office/drawing/2014/main" val="1755327823"/>
                    </a:ext>
                  </a:extLst>
                </a:gridCol>
                <a:gridCol w="5089055">
                  <a:extLst>
                    <a:ext uri="{9D8B030D-6E8A-4147-A177-3AD203B41FA5}">
                      <a16:colId xmlns:a16="http://schemas.microsoft.com/office/drawing/2014/main" val="383444390"/>
                    </a:ext>
                  </a:extLst>
                </a:gridCol>
              </a:tblGrid>
              <a:tr h="118067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Application Process</a:t>
                      </a:r>
                      <a:endParaRPr lang="en-IN" sz="1400" b="1" dirty="0"/>
                    </a:p>
                    <a:p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>
                          <a:solidFill>
                            <a:schemeClr val="tx1"/>
                          </a:solidFill>
                        </a:rPr>
                        <a:t>52%</a:t>
                      </a:r>
                      <a:r>
                        <a:rPr lang="en-IN" sz="1400" b="0" dirty="0"/>
                        <a:t> of the respondents reported that the application approval took more than 3 months.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/>
                        <a:t>24% of the respondents reported time lag of two months for installation of pumps (post approval)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Only 11% of farmers stated that they were informed about the capacity of pump available during filling up of application 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19070"/>
                  </a:ext>
                </a:extLst>
              </a:tr>
              <a:tr h="2143382">
                <a:tc>
                  <a:txBody>
                    <a:bodyPr/>
                    <a:lstStyle/>
                    <a:p>
                      <a:r>
                        <a:rPr lang="en-IN" sz="1400" b="1" dirty="0"/>
                        <a:t>Operational condition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>
                          <a:solidFill>
                            <a:schemeClr val="tx1"/>
                          </a:solidFill>
                        </a:rPr>
                        <a:t>35%</a:t>
                      </a:r>
                      <a:r>
                        <a:rPr lang="en-IN" sz="1400" b="0" dirty="0"/>
                        <a:t> of inspected SWPs found to be properly maintained;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/>
                        <a:t>51% had </a:t>
                      </a:r>
                      <a:r>
                        <a:rPr lang="en-IN" sz="1400" b="0" dirty="0">
                          <a:solidFill>
                            <a:schemeClr val="tx1"/>
                          </a:solidFill>
                        </a:rPr>
                        <a:t>minor incidences</a:t>
                      </a:r>
                      <a:r>
                        <a:rPr lang="en-IN" sz="1400" b="0" dirty="0"/>
                        <a:t>, and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kern="1200" dirty="0">
                          <a:solidFill>
                            <a:srgbClr val="232120"/>
                          </a:solidFill>
                          <a:latin typeface="+mn-lt"/>
                          <a:ea typeface="+mn-ea"/>
                          <a:cs typeface="+mn-cs"/>
                        </a:rPr>
                        <a:t>18% </a:t>
                      </a:r>
                      <a:r>
                        <a:rPr lang="en-I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major incidences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>
                          <a:solidFill>
                            <a:srgbClr val="232120"/>
                          </a:solidFill>
                        </a:rPr>
                        <a:t>58% SWPs being cleaned at least once within 2 weeks;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>
                          <a:solidFill>
                            <a:srgbClr val="232120"/>
                          </a:solidFill>
                        </a:rPr>
                        <a:t>9% on half-yearly to yearly basis;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>
                          <a:solidFill>
                            <a:srgbClr val="232120"/>
                          </a:solidFill>
                        </a:rPr>
                        <a:t>7% has never been cleaned 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400" b="0" dirty="0">
                          <a:solidFill>
                            <a:schemeClr val="tx1"/>
                          </a:solidFill>
                        </a:rPr>
                        <a:t>92%</a:t>
                      </a:r>
                      <a:r>
                        <a:rPr lang="en-IN" sz="1400" b="0" dirty="0"/>
                        <a:t> of installed SWPs in shade free area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328861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F5015E-9CAB-440E-A9E3-502C137DDC8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63634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4DD868-6E0C-4103-9A76-197A1147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52" y="124784"/>
            <a:ext cx="8690996" cy="540544"/>
          </a:xfrm>
        </p:spPr>
        <p:txBody>
          <a:bodyPr/>
          <a:lstStyle/>
          <a:p>
            <a:r>
              <a:rPr lang="en-IN" dirty="0"/>
              <a:t>Survey results summary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8D19C-BA34-45D9-BD7C-A6D8AC1FF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64A0F92-DC64-4D3D-AFCF-FCC721714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391890"/>
              </p:ext>
            </p:extLst>
          </p:nvPr>
        </p:nvGraphicFramePr>
        <p:xfrm>
          <a:off x="777721" y="693424"/>
          <a:ext cx="7021573" cy="42367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97446">
                  <a:extLst>
                    <a:ext uri="{9D8B030D-6E8A-4147-A177-3AD203B41FA5}">
                      <a16:colId xmlns:a16="http://schemas.microsoft.com/office/drawing/2014/main" val="1755327823"/>
                    </a:ext>
                  </a:extLst>
                </a:gridCol>
                <a:gridCol w="5124127">
                  <a:extLst>
                    <a:ext uri="{9D8B030D-6E8A-4147-A177-3AD203B41FA5}">
                      <a16:colId xmlns:a16="http://schemas.microsoft.com/office/drawing/2014/main" val="383444390"/>
                    </a:ext>
                  </a:extLst>
                </a:gridCol>
              </a:tblGrid>
              <a:tr h="2777751">
                <a:tc>
                  <a:txBody>
                    <a:bodyPr/>
                    <a:lstStyle/>
                    <a:p>
                      <a:r>
                        <a:rPr lang="en-IN" sz="1400" b="1" dirty="0"/>
                        <a:t>Breakdowns and aftersales experience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>
                          <a:latin typeface="+mn-lt"/>
                        </a:rPr>
                        <a:t>64% of SWPs have experienced some breakdown since installation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>
                          <a:solidFill>
                            <a:srgbClr val="232120"/>
                          </a:solidFill>
                          <a:latin typeface="+mn-lt"/>
                        </a:rPr>
                        <a:t>13 % of the assets have breakdown up to five times or more)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>
                          <a:latin typeface="+mn-lt"/>
                        </a:rPr>
                        <a:t>Common components to fail include controller circuit and motor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>
                          <a:latin typeface="+mn-lt"/>
                        </a:rPr>
                        <a:t>27% not aware of any number to contact vendor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>
                          <a:latin typeface="+mn-lt"/>
                        </a:rPr>
                        <a:t>40% of farmers not satisfied with vendor service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400" b="0" dirty="0">
                          <a:latin typeface="+mn-lt"/>
                        </a:rPr>
                        <a:t>      –  40% not aware of service centre location;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400" b="0" dirty="0">
                          <a:latin typeface="+mn-lt"/>
                        </a:rPr>
                        <a:t>      –  service centre located beyond 50 kms for 14% farmers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400" b="0" dirty="0">
                          <a:latin typeface="+mn-lt"/>
                        </a:rPr>
                        <a:t>      –  49% issues resolved in a week;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400" b="0" dirty="0">
                          <a:latin typeface="+mn-lt"/>
                        </a:rPr>
                        <a:t>      --  37% in 1-2 month;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400" b="0" dirty="0">
                          <a:latin typeface="+mn-lt"/>
                        </a:rPr>
                        <a:t>      -- 14% beyond 3 months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400" b="0" dirty="0">
                          <a:latin typeface="+mn-lt"/>
                        </a:rPr>
                        <a:t>      –  </a:t>
                      </a:r>
                      <a:r>
                        <a:rPr lang="en-IN" sz="1400" b="0" dirty="0">
                          <a:solidFill>
                            <a:srgbClr val="232120"/>
                          </a:solidFill>
                          <a:latin typeface="+mn-lt"/>
                        </a:rPr>
                        <a:t>29% paid for repair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377460"/>
                  </a:ext>
                </a:extLst>
              </a:tr>
              <a:tr h="1339031">
                <a:tc>
                  <a:txBody>
                    <a:bodyPr/>
                    <a:lstStyle/>
                    <a:p>
                      <a:r>
                        <a:rPr lang="en-US" sz="1400" b="1" dirty="0"/>
                        <a:t>Impact on Cropping Intensity and use of alternative pumps</a:t>
                      </a:r>
                      <a:endParaRPr lang="en-IN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 Body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Both gross cropped area (GCA) and net cultivated area (NCA) rose for all the surveyed states post solar pump adoption.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Arial Body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Diversification towards horticulture crops post solar adoption is observed for many farmers.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 Body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 of diesel pump has reduced across states but not the same for electric pump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147256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F5015E-9CAB-440E-A9E3-502C137DDC8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057530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264096-B29D-4DF9-BA7D-BD8AFB987B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7" y="922084"/>
            <a:ext cx="4839634" cy="3502678"/>
          </a:xfrm>
        </p:spPr>
        <p:txBody>
          <a:bodyPr/>
          <a:lstStyle/>
          <a:p>
            <a:r>
              <a:rPr lang="en-US" sz="1400" b="1" dirty="0"/>
              <a:t>Strengthening the Monitoring and Evaluation protocols leading to</a:t>
            </a:r>
            <a:r>
              <a:rPr lang="en-US" sz="1400" dirty="0"/>
              <a:t> greater accountability and transparency in terms of the after sales services  </a:t>
            </a:r>
            <a:r>
              <a:rPr lang="en-US" dirty="0"/>
              <a:t>(Effective use of digitization based rating of the services; levels of responses based on the scale of the problem; common helpline number for states; ability to monitor the response time post a complain has been launched;)</a:t>
            </a:r>
          </a:p>
          <a:p>
            <a:endParaRPr lang="en-US" dirty="0"/>
          </a:p>
          <a:p>
            <a:r>
              <a:rPr lang="en-IN" sz="1400" b="1" dirty="0"/>
              <a:t>Improved targeting leading to optimal asset utilization </a:t>
            </a:r>
            <a:r>
              <a:rPr lang="en-IN" dirty="0"/>
              <a:t>(explore the nature of use primary or secondary use; use of decision support tool on sizing of the solar water pumps; site selection tool; rolling out of the Universal Solar pump controllers)</a:t>
            </a:r>
            <a:r>
              <a:rPr lang="en-IN" b="1" dirty="0"/>
              <a:t> </a:t>
            </a:r>
          </a:p>
          <a:p>
            <a:endParaRPr lang="en-IN" sz="1400" b="1" dirty="0"/>
          </a:p>
          <a:p>
            <a:r>
              <a:rPr lang="en-IN" sz="1400" b="1" dirty="0"/>
              <a:t>Increased co-ordination with the relevant implementing agencies leading to greater impact </a:t>
            </a:r>
            <a:r>
              <a:rPr lang="en-IN" dirty="0"/>
              <a:t>(To address the multiple objectives of PM-KUSUM like reaching small and marginal farmers; boost crop productivity; prevent over-exploitation of ground water use) Convergence with state level schemes and other initiatives like Agricultural Infrastructure Fund)</a:t>
            </a:r>
          </a:p>
          <a:p>
            <a:endParaRPr lang="en-IN" sz="1400" dirty="0"/>
          </a:p>
          <a:p>
            <a:endParaRPr lang="en-IN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5FCD5C-5AAC-4F4F-A20B-95A34052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7" y="240212"/>
            <a:ext cx="7172684" cy="386193"/>
          </a:xfrm>
        </p:spPr>
        <p:txBody>
          <a:bodyPr/>
          <a:lstStyle/>
          <a:p>
            <a:r>
              <a:rPr lang="en-US" dirty="0"/>
              <a:t>Key takeaways for State Implementing Agencies</a:t>
            </a:r>
            <a:endParaRPr lang="en-IN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09A89-149E-4677-BFB0-81609558D0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4BAAB-177F-413B-B864-FB2B79FF655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78CA8FB-2AD6-4615-964D-00F64BB201E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 r="20761"/>
          <a:stretch>
            <a:fillRect/>
          </a:stretch>
        </p:blipFill>
        <p:spPr>
          <a:xfrm>
            <a:off x="5786077" y="522182"/>
            <a:ext cx="3042877" cy="390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2737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C31D1-7F7D-4B1C-9B18-E98646E16F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1455" y="4214865"/>
            <a:ext cx="7622562" cy="610708"/>
          </a:xfrm>
        </p:spPr>
        <p:txBody>
          <a:bodyPr/>
          <a:lstStyle/>
          <a:p>
            <a:r>
              <a:rPr lang="en-IN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Link to the podcast : </a:t>
            </a:r>
            <a:r>
              <a:rPr lang="en-IN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Farmers’ experiences with Solar Irrigation Pumps: Discussing results from a large GIZ-KPMG survey | India Water Portal</a:t>
            </a:r>
            <a:endParaRPr lang="en-IN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F1593-5638-4D00-BC3F-676EC35C239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22 April,2022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0C878-B625-4A2C-BD34-D563D12106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Insights from the Solar Water Pump survey 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D627BD-FECC-42B8-93F0-68A8245D5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013" y="217117"/>
            <a:ext cx="3788537" cy="39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817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4C4896285C0D449C58FA11D28DB5B5" ma:contentTypeVersion="13" ma:contentTypeDescription="Create a new document." ma:contentTypeScope="" ma:versionID="3e10d060f455d48cc2d1f00d42f4d85a">
  <xsd:schema xmlns:xsd="http://www.w3.org/2001/XMLSchema" xmlns:xs="http://www.w3.org/2001/XMLSchema" xmlns:p="http://schemas.microsoft.com/office/2006/metadata/properties" xmlns:ns2="5f8d63a8-5650-46b5-b9a4-8ee4be0f762d" xmlns:ns3="2d51f1d2-0100-448e-a1f6-9221269b5ce5" targetNamespace="http://schemas.microsoft.com/office/2006/metadata/properties" ma:root="true" ma:fieldsID="1358e7249b60ab614786c9e603bb2a03" ns2:_="" ns3:_="">
    <xsd:import namespace="5f8d63a8-5650-46b5-b9a4-8ee4be0f762d"/>
    <xsd:import namespace="2d51f1d2-0100-448e-a1f6-9221269b5c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d63a8-5650-46b5-b9a4-8ee4be0f7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1f1d2-0100-448e-a1f6-9221269b5ce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6BFC5A-ED3D-4C2B-AA3B-8AB82B9B0D18}"/>
</file>

<file path=customXml/itemProps2.xml><?xml version="1.0" encoding="utf-8"?>
<ds:datastoreItem xmlns:ds="http://schemas.openxmlformats.org/officeDocument/2006/customXml" ds:itemID="{11B37109-FF20-4166-BF00-28BC3CF02A60}"/>
</file>

<file path=customXml/itemProps3.xml><?xml version="1.0" encoding="utf-8"?>
<ds:datastoreItem xmlns:ds="http://schemas.openxmlformats.org/officeDocument/2006/customXml" ds:itemID="{F6B26691-5444-4F3C-A204-72A5153E59D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3702</TotalTime>
  <Words>826</Words>
  <Application>Microsoft Office PowerPoint</Application>
  <PresentationFormat>On-screen Show (16:9)</PresentationFormat>
  <Paragraphs>105</Paragraphs>
  <Slides>10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Master English</vt:lpstr>
      <vt:lpstr>Asset Condition &amp; Utilization of Solar Water Pumps in India  </vt:lpstr>
      <vt:lpstr>Content of the presentation </vt:lpstr>
      <vt:lpstr>Solar water pump survey project: Details and status </vt:lpstr>
      <vt:lpstr> Analysis based on interview of 935 beneficiaries  </vt:lpstr>
      <vt:lpstr>Status of Assets</vt:lpstr>
      <vt:lpstr>Survey results summary </vt:lpstr>
      <vt:lpstr>Survey results summary </vt:lpstr>
      <vt:lpstr>Key takeaways for State Implementing Agencies</vt:lpstr>
      <vt:lpstr>PowerPoint Presentation</vt:lpstr>
      <vt:lpstr>PowerPoint Presentation</vt:lpstr>
    </vt:vector>
  </TitlesOfParts>
  <Company>GIZ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GIZ Master</dc:title>
  <dc:creator>Bauer, Vanessa GIZ</dc:creator>
  <cp:lastModifiedBy>Ghose, Nilanjan GIZ IN</cp:lastModifiedBy>
  <cp:revision>1104</cp:revision>
  <cp:lastPrinted>2022-04-21T10:24:19Z</cp:lastPrinted>
  <dcterms:created xsi:type="dcterms:W3CDTF">2017-09-14T11:33:37Z</dcterms:created>
  <dcterms:modified xsi:type="dcterms:W3CDTF">2022-04-21T18:49:48Z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0x010100CF4C4896285C0D449C58FA11D28DB5B5</vt:lpwstr>
  </property>
</Properties>
</file>