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57" r:id="rId3"/>
    <p:sldId id="262" r:id="rId4"/>
    <p:sldId id="270" r:id="rId5"/>
    <p:sldId id="288" r:id="rId6"/>
    <p:sldId id="271" r:id="rId7"/>
    <p:sldId id="273" r:id="rId8"/>
    <p:sldId id="335" r:id="rId9"/>
    <p:sldId id="281" r:id="rId10"/>
    <p:sldId id="274" r:id="rId11"/>
    <p:sldId id="284" r:id="rId12"/>
    <p:sldId id="285" r:id="rId13"/>
    <p:sldId id="286" r:id="rId14"/>
    <p:sldId id="287" r:id="rId15"/>
    <p:sldId id="279" r:id="rId16"/>
    <p:sldId id="280" r:id="rId17"/>
    <p:sldId id="277" r:id="rId18"/>
    <p:sldId id="269" r:id="rId19"/>
    <p:sldId id="295" r:id="rId20"/>
    <p:sldId id="278" r:id="rId21"/>
    <p:sldId id="314" r:id="rId22"/>
    <p:sldId id="315" r:id="rId23"/>
    <p:sldId id="332" r:id="rId24"/>
    <p:sldId id="333" r:id="rId25"/>
    <p:sldId id="334" r:id="rId26"/>
    <p:sldId id="331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3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81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5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Left vertical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4900" y="1339200"/>
            <a:ext cx="6644384" cy="3510000"/>
          </a:xfrm>
        </p:spPr>
        <p:txBody>
          <a:bodyPr anchor="t" anchorCtr="0"/>
          <a:lstStyle>
            <a:lvl1pPr algn="l">
              <a:defRPr sz="11000">
                <a:solidFill>
                  <a:srgbClr val="00338D"/>
                </a:solidFill>
              </a:defRPr>
            </a:lvl1pPr>
          </a:lstStyle>
          <a:p>
            <a:r>
              <a:rPr lang="en-GB" dirty="0"/>
              <a:t>Title slide – light vertical image – lhs 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93300" y="5036400"/>
            <a:ext cx="6043200" cy="216000"/>
          </a:xfrm>
        </p:spPr>
        <p:txBody>
          <a:bodyPr/>
          <a:lstStyle>
            <a:lvl1pPr>
              <a:defRPr sz="1100">
                <a:solidFill>
                  <a:srgbClr val="00338D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reeform 19"/>
          <p:cNvSpPr>
            <a:spLocks noChangeAspect="1" noEditPoints="1"/>
          </p:cNvSpPr>
          <p:nvPr userDrawn="1"/>
        </p:nvSpPr>
        <p:spPr bwMode="auto">
          <a:xfrm>
            <a:off x="45933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rgbClr val="00338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2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Singular image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 userDrawn="1"/>
        </p:nvSpPr>
        <p:spPr>
          <a:xfrm>
            <a:off x="-2" y="0"/>
            <a:ext cx="4876800" cy="6858000"/>
          </a:xfrm>
          <a:custGeom>
            <a:avLst/>
            <a:gdLst/>
            <a:ahLst/>
            <a:cxnLst/>
            <a:rect l="l" t="t" r="r" b="b"/>
            <a:pathLst>
              <a:path w="1742046" h="7772400">
                <a:moveTo>
                  <a:pt x="0" y="7772400"/>
                </a:moveTo>
                <a:lnTo>
                  <a:pt x="1742046" y="7772400"/>
                </a:lnTo>
                <a:lnTo>
                  <a:pt x="1742046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483698"/>
          </a:solidFill>
        </p:spPr>
        <p:txBody>
          <a:bodyPr wrap="square" lIns="0" tIns="0" rIns="0" bIns="0" rtlCol="0">
            <a:noAutofit/>
          </a:bodyPr>
          <a:lstStyle/>
          <a:p>
            <a:endParaRPr sz="1800" dirty="0">
              <a:latin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69601" y="1339200"/>
            <a:ext cx="3476895" cy="3510000"/>
          </a:xfrm>
        </p:spPr>
        <p:txBody>
          <a:bodyPr anchor="t" anchorCtr="0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Title slide – singular image title bar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8001" y="5036400"/>
            <a:ext cx="3438495" cy="216000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1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reeform 19"/>
          <p:cNvSpPr>
            <a:spLocks noChangeAspect="1" noEditPoints="1"/>
          </p:cNvSpPr>
          <p:nvPr userDrawn="1"/>
        </p:nvSpPr>
        <p:spPr bwMode="auto">
          <a:xfrm>
            <a:off x="1008000" y="525546"/>
            <a:ext cx="1079150" cy="439654"/>
          </a:xfrm>
          <a:custGeom>
            <a:avLst/>
            <a:gdLst>
              <a:gd name="T0" fmla="*/ 269 w 283"/>
              <a:gd name="T1" fmla="*/ 77 h 114"/>
              <a:gd name="T2" fmla="*/ 222 w 283"/>
              <a:gd name="T3" fmla="*/ 87 h 114"/>
              <a:gd name="T4" fmla="*/ 244 w 283"/>
              <a:gd name="T5" fmla="*/ 60 h 114"/>
              <a:gd name="T6" fmla="*/ 269 w 283"/>
              <a:gd name="T7" fmla="*/ 56 h 114"/>
              <a:gd name="T8" fmla="*/ 222 w 283"/>
              <a:gd name="T9" fmla="*/ 2 h 114"/>
              <a:gd name="T10" fmla="*/ 281 w 283"/>
              <a:gd name="T11" fmla="*/ 87 h 114"/>
              <a:gd name="T12" fmla="*/ 222 w 283"/>
              <a:gd name="T13" fmla="*/ 89 h 114"/>
              <a:gd name="T14" fmla="*/ 246 w 283"/>
              <a:gd name="T15" fmla="*/ 101 h 114"/>
              <a:gd name="T16" fmla="*/ 205 w 283"/>
              <a:gd name="T17" fmla="*/ 82 h 114"/>
              <a:gd name="T18" fmla="*/ 203 w 283"/>
              <a:gd name="T19" fmla="*/ 52 h 114"/>
              <a:gd name="T20" fmla="*/ 154 w 283"/>
              <a:gd name="T21" fmla="*/ 87 h 114"/>
              <a:gd name="T22" fmla="*/ 213 w 283"/>
              <a:gd name="T23" fmla="*/ 53 h 114"/>
              <a:gd name="T24" fmla="*/ 171 w 283"/>
              <a:gd name="T25" fmla="*/ 87 h 114"/>
              <a:gd name="T26" fmla="*/ 180 w 283"/>
              <a:gd name="T27" fmla="*/ 87 h 114"/>
              <a:gd name="T28" fmla="*/ 120 w 283"/>
              <a:gd name="T29" fmla="*/ 87 h 114"/>
              <a:gd name="T30" fmla="*/ 117 w 283"/>
              <a:gd name="T31" fmla="*/ 56 h 114"/>
              <a:gd name="T32" fmla="*/ 86 w 283"/>
              <a:gd name="T33" fmla="*/ 2 h 114"/>
              <a:gd name="T34" fmla="*/ 145 w 283"/>
              <a:gd name="T35" fmla="*/ 52 h 114"/>
              <a:gd name="T36" fmla="*/ 142 w 283"/>
              <a:gd name="T37" fmla="*/ 87 h 114"/>
              <a:gd name="T38" fmla="*/ 93 w 283"/>
              <a:gd name="T39" fmla="*/ 79 h 114"/>
              <a:gd name="T40" fmla="*/ 89 w 283"/>
              <a:gd name="T41" fmla="*/ 79 h 114"/>
              <a:gd name="T42" fmla="*/ 87 w 283"/>
              <a:gd name="T43" fmla="*/ 69 h 114"/>
              <a:gd name="T44" fmla="*/ 95 w 283"/>
              <a:gd name="T45" fmla="*/ 62 h 114"/>
              <a:gd name="T46" fmla="*/ 93 w 283"/>
              <a:gd name="T47" fmla="*/ 79 h 114"/>
              <a:gd name="T48" fmla="*/ 67 w 283"/>
              <a:gd name="T49" fmla="*/ 86 h 114"/>
              <a:gd name="T50" fmla="*/ 37 w 283"/>
              <a:gd name="T51" fmla="*/ 82 h 114"/>
              <a:gd name="T52" fmla="*/ 25 w 283"/>
              <a:gd name="T53" fmla="*/ 77 h 114"/>
              <a:gd name="T54" fmla="*/ 18 w 283"/>
              <a:gd name="T55" fmla="*/ 2 h 114"/>
              <a:gd name="T56" fmla="*/ 76 w 283"/>
              <a:gd name="T57" fmla="*/ 55 h 114"/>
              <a:gd name="T58" fmla="*/ 22 w 283"/>
              <a:gd name="T59" fmla="*/ 87 h 114"/>
              <a:gd name="T60" fmla="*/ 220 w 283"/>
              <a:gd name="T61" fmla="*/ 0 h 114"/>
              <a:gd name="T62" fmla="*/ 215 w 283"/>
              <a:gd name="T63" fmla="*/ 0 h 114"/>
              <a:gd name="T64" fmla="*/ 147 w 283"/>
              <a:gd name="T65" fmla="*/ 52 h 114"/>
              <a:gd name="T66" fmla="*/ 84 w 283"/>
              <a:gd name="T67" fmla="*/ 52 h 114"/>
              <a:gd name="T68" fmla="*/ 16 w 283"/>
              <a:gd name="T69" fmla="*/ 0 h 114"/>
              <a:gd name="T70" fmla="*/ 14 w 283"/>
              <a:gd name="T71" fmla="*/ 113 h 114"/>
              <a:gd name="T72" fmla="*/ 35 w 283"/>
              <a:gd name="T73" fmla="*/ 113 h 114"/>
              <a:gd name="T74" fmla="*/ 66 w 283"/>
              <a:gd name="T75" fmla="*/ 89 h 114"/>
              <a:gd name="T76" fmla="*/ 81 w 283"/>
              <a:gd name="T77" fmla="*/ 89 h 114"/>
              <a:gd name="T78" fmla="*/ 90 w 283"/>
              <a:gd name="T79" fmla="*/ 89 h 114"/>
              <a:gd name="T80" fmla="*/ 112 w 283"/>
              <a:gd name="T81" fmla="*/ 113 h 114"/>
              <a:gd name="T82" fmla="*/ 142 w 283"/>
              <a:gd name="T83" fmla="*/ 89 h 114"/>
              <a:gd name="T84" fmla="*/ 170 w 283"/>
              <a:gd name="T85" fmla="*/ 89 h 114"/>
              <a:gd name="T86" fmla="*/ 190 w 283"/>
              <a:gd name="T87" fmla="*/ 113 h 114"/>
              <a:gd name="T88" fmla="*/ 210 w 283"/>
              <a:gd name="T89" fmla="*/ 108 h 114"/>
              <a:gd name="T90" fmla="*/ 266 w 283"/>
              <a:gd name="T91" fmla="*/ 89 h 114"/>
              <a:gd name="T92" fmla="*/ 220 w 283"/>
              <a:gd name="T93" fmla="*/ 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83" h="114">
                <a:moveTo>
                  <a:pt x="281" y="87"/>
                </a:moveTo>
                <a:cubicBezTo>
                  <a:pt x="266" y="87"/>
                  <a:pt x="266" y="87"/>
                  <a:pt x="266" y="87"/>
                </a:cubicBezTo>
                <a:cubicBezTo>
                  <a:pt x="269" y="77"/>
                  <a:pt x="269" y="77"/>
                  <a:pt x="269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7"/>
                  <a:pt x="237" y="87"/>
                  <a:pt x="237" y="87"/>
                </a:cubicBezTo>
                <a:cubicBezTo>
                  <a:pt x="222" y="87"/>
                  <a:pt x="222" y="87"/>
                  <a:pt x="222" y="87"/>
                </a:cubicBezTo>
                <a:cubicBezTo>
                  <a:pt x="222" y="85"/>
                  <a:pt x="222" y="85"/>
                  <a:pt x="222" y="85"/>
                </a:cubicBezTo>
                <a:cubicBezTo>
                  <a:pt x="223" y="84"/>
                  <a:pt x="223" y="83"/>
                  <a:pt x="223" y="81"/>
                </a:cubicBezTo>
                <a:cubicBezTo>
                  <a:pt x="226" y="71"/>
                  <a:pt x="233" y="60"/>
                  <a:pt x="244" y="60"/>
                </a:cubicBezTo>
                <a:cubicBezTo>
                  <a:pt x="249" y="60"/>
                  <a:pt x="254" y="62"/>
                  <a:pt x="253" y="69"/>
                </a:cubicBezTo>
                <a:cubicBezTo>
                  <a:pt x="271" y="69"/>
                  <a:pt x="271" y="69"/>
                  <a:pt x="271" y="69"/>
                </a:cubicBezTo>
                <a:cubicBezTo>
                  <a:pt x="272" y="66"/>
                  <a:pt x="273" y="61"/>
                  <a:pt x="269" y="56"/>
                </a:cubicBezTo>
                <a:cubicBezTo>
                  <a:pt x="266" y="51"/>
                  <a:pt x="258" y="48"/>
                  <a:pt x="248" y="48"/>
                </a:cubicBezTo>
                <a:cubicBezTo>
                  <a:pt x="241" y="48"/>
                  <a:pt x="231" y="50"/>
                  <a:pt x="222" y="55"/>
                </a:cubicBezTo>
                <a:cubicBezTo>
                  <a:pt x="222" y="2"/>
                  <a:pt x="222" y="2"/>
                  <a:pt x="222" y="2"/>
                </a:cubicBezTo>
                <a:cubicBezTo>
                  <a:pt x="281" y="2"/>
                  <a:pt x="281" y="2"/>
                  <a:pt x="281" y="2"/>
                </a:cubicBezTo>
                <a:cubicBezTo>
                  <a:pt x="281" y="87"/>
                  <a:pt x="281" y="87"/>
                  <a:pt x="281" y="87"/>
                </a:cubicBezTo>
                <a:cubicBezTo>
                  <a:pt x="281" y="87"/>
                  <a:pt x="281" y="87"/>
                  <a:pt x="281" y="87"/>
                </a:cubicBezTo>
                <a:close/>
                <a:moveTo>
                  <a:pt x="246" y="101"/>
                </a:moveTo>
                <a:cubicBezTo>
                  <a:pt x="243" y="102"/>
                  <a:pt x="240" y="102"/>
                  <a:pt x="237" y="102"/>
                </a:cubicBezTo>
                <a:cubicBezTo>
                  <a:pt x="228" y="102"/>
                  <a:pt x="222" y="98"/>
                  <a:pt x="222" y="89"/>
                </a:cubicBezTo>
                <a:cubicBezTo>
                  <a:pt x="249" y="89"/>
                  <a:pt x="249" y="89"/>
                  <a:pt x="249" y="89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6" y="101"/>
                  <a:pt x="246" y="101"/>
                  <a:pt x="246" y="101"/>
                </a:cubicBezTo>
                <a:close/>
                <a:moveTo>
                  <a:pt x="213" y="53"/>
                </a:moveTo>
                <a:cubicBezTo>
                  <a:pt x="213" y="65"/>
                  <a:pt x="213" y="65"/>
                  <a:pt x="213" y="65"/>
                </a:cubicBezTo>
                <a:cubicBezTo>
                  <a:pt x="209" y="71"/>
                  <a:pt x="206" y="77"/>
                  <a:pt x="205" y="82"/>
                </a:cubicBezTo>
                <a:cubicBezTo>
                  <a:pt x="204" y="83"/>
                  <a:pt x="204" y="85"/>
                  <a:pt x="204" y="87"/>
                </a:cubicBezTo>
                <a:cubicBezTo>
                  <a:pt x="195" y="87"/>
                  <a:pt x="195" y="87"/>
                  <a:pt x="195" y="87"/>
                </a:cubicBezTo>
                <a:cubicBezTo>
                  <a:pt x="203" y="52"/>
                  <a:pt x="203" y="52"/>
                  <a:pt x="203" y="52"/>
                </a:cubicBezTo>
                <a:cubicBezTo>
                  <a:pt x="178" y="52"/>
                  <a:pt x="178" y="52"/>
                  <a:pt x="178" y="52"/>
                </a:cubicBezTo>
                <a:cubicBezTo>
                  <a:pt x="156" y="87"/>
                  <a:pt x="156" y="87"/>
                  <a:pt x="156" y="87"/>
                </a:cubicBezTo>
                <a:cubicBezTo>
                  <a:pt x="154" y="87"/>
                  <a:pt x="154" y="87"/>
                  <a:pt x="154" y="87"/>
                </a:cubicBezTo>
                <a:cubicBezTo>
                  <a:pt x="154" y="2"/>
                  <a:pt x="154" y="2"/>
                  <a:pt x="154" y="2"/>
                </a:cubicBezTo>
                <a:cubicBezTo>
                  <a:pt x="213" y="2"/>
                  <a:pt x="213" y="2"/>
                  <a:pt x="213" y="2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lose/>
                <a:moveTo>
                  <a:pt x="180" y="87"/>
                </a:moveTo>
                <a:cubicBezTo>
                  <a:pt x="171" y="87"/>
                  <a:pt x="171" y="87"/>
                  <a:pt x="171" y="87"/>
                </a:cubicBezTo>
                <a:cubicBezTo>
                  <a:pt x="185" y="66"/>
                  <a:pt x="185" y="66"/>
                  <a:pt x="185" y="66"/>
                </a:cubicBez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7"/>
                  <a:pt x="180" y="87"/>
                </a:cubicBezTo>
                <a:close/>
                <a:moveTo>
                  <a:pt x="145" y="52"/>
                </a:moveTo>
                <a:cubicBezTo>
                  <a:pt x="130" y="52"/>
                  <a:pt x="130" y="52"/>
                  <a:pt x="130" y="52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04" y="87"/>
                  <a:pt x="104" y="87"/>
                  <a:pt x="104" y="87"/>
                </a:cubicBezTo>
                <a:cubicBezTo>
                  <a:pt x="112" y="84"/>
                  <a:pt x="117" y="78"/>
                  <a:pt x="119" y="70"/>
                </a:cubicBezTo>
                <a:cubicBezTo>
                  <a:pt x="120" y="64"/>
                  <a:pt x="119" y="59"/>
                  <a:pt x="117" y="56"/>
                </a:cubicBezTo>
                <a:cubicBezTo>
                  <a:pt x="113" y="51"/>
                  <a:pt x="105" y="52"/>
                  <a:pt x="98" y="52"/>
                </a:cubicBezTo>
                <a:cubicBezTo>
                  <a:pt x="97" y="52"/>
                  <a:pt x="86" y="52"/>
                  <a:pt x="86" y="52"/>
                </a:cubicBezTo>
                <a:cubicBezTo>
                  <a:pt x="86" y="2"/>
                  <a:pt x="86" y="2"/>
                  <a:pt x="86" y="2"/>
                </a:cubicBezTo>
                <a:cubicBezTo>
                  <a:pt x="145" y="2"/>
                  <a:pt x="145" y="2"/>
                  <a:pt x="145" y="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45" y="52"/>
                  <a:pt x="145" y="52"/>
                  <a:pt x="145" y="52"/>
                </a:cubicBezTo>
                <a:close/>
                <a:moveTo>
                  <a:pt x="135" y="87"/>
                </a:moveTo>
                <a:cubicBezTo>
                  <a:pt x="141" y="65"/>
                  <a:pt x="141" y="65"/>
                  <a:pt x="141" y="65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7"/>
                  <a:pt x="135" y="87"/>
                  <a:pt x="135" y="87"/>
                </a:cubicBezTo>
                <a:close/>
                <a:moveTo>
                  <a:pt x="93" y="79"/>
                </a:moveTo>
                <a:cubicBezTo>
                  <a:pt x="93" y="79"/>
                  <a:pt x="93" y="79"/>
                  <a:pt x="93" y="79"/>
                </a:cubicBezTo>
                <a:cubicBezTo>
                  <a:pt x="92" y="79"/>
                  <a:pt x="91" y="79"/>
                  <a:pt x="91" y="79"/>
                </a:cubicBezTo>
                <a:cubicBezTo>
                  <a:pt x="90" y="79"/>
                  <a:pt x="89" y="79"/>
                  <a:pt x="89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69"/>
                  <a:pt x="87" y="69"/>
                  <a:pt x="87" y="69"/>
                </a:cubicBezTo>
                <a:cubicBezTo>
                  <a:pt x="89" y="62"/>
                  <a:pt x="89" y="62"/>
                  <a:pt x="89" y="62"/>
                </a:cubicBezTo>
                <a:cubicBezTo>
                  <a:pt x="90" y="62"/>
                  <a:pt x="91" y="62"/>
                  <a:pt x="92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100" y="62"/>
                  <a:pt x="103" y="62"/>
                  <a:pt x="104" y="63"/>
                </a:cubicBezTo>
                <a:cubicBezTo>
                  <a:pt x="105" y="65"/>
                  <a:pt x="105" y="67"/>
                  <a:pt x="104" y="70"/>
                </a:cubicBezTo>
                <a:cubicBezTo>
                  <a:pt x="102" y="75"/>
                  <a:pt x="100" y="78"/>
                  <a:pt x="93" y="79"/>
                </a:cubicBezTo>
                <a:moveTo>
                  <a:pt x="76" y="55"/>
                </a:moveTo>
                <a:cubicBezTo>
                  <a:pt x="75" y="58"/>
                  <a:pt x="75" y="58"/>
                  <a:pt x="75" y="58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7"/>
                  <a:pt x="67" y="87"/>
                  <a:pt x="67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7" y="82"/>
                  <a:pt x="37" y="82"/>
                  <a:pt x="37" y="82"/>
                </a:cubicBezTo>
                <a:cubicBezTo>
                  <a:pt x="67" y="52"/>
                  <a:pt x="67" y="52"/>
                  <a:pt x="67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25" y="77"/>
                  <a:pt x="25" y="77"/>
                  <a:pt x="25" y="77"/>
                </a:cubicBezTo>
                <a:cubicBezTo>
                  <a:pt x="32" y="52"/>
                  <a:pt x="32" y="52"/>
                  <a:pt x="32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8" y="2"/>
                  <a:pt x="18" y="2"/>
                  <a:pt x="18" y="2"/>
                </a:cubicBezTo>
                <a:cubicBezTo>
                  <a:pt x="76" y="2"/>
                  <a:pt x="76" y="2"/>
                  <a:pt x="76" y="2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5"/>
                  <a:pt x="76" y="55"/>
                  <a:pt x="76" y="55"/>
                </a:cubicBezTo>
                <a:close/>
                <a:moveTo>
                  <a:pt x="22" y="87"/>
                </a:move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ubicBezTo>
                  <a:pt x="22" y="87"/>
                  <a:pt x="22" y="87"/>
                  <a:pt x="22" y="87"/>
                </a:cubicBezTo>
                <a:close/>
                <a:moveTo>
                  <a:pt x="220" y="0"/>
                </a:moveTo>
                <a:cubicBezTo>
                  <a:pt x="220" y="57"/>
                  <a:pt x="220" y="57"/>
                  <a:pt x="220" y="57"/>
                </a:cubicBezTo>
                <a:cubicBezTo>
                  <a:pt x="218" y="59"/>
                  <a:pt x="216" y="60"/>
                  <a:pt x="215" y="62"/>
                </a:cubicBezTo>
                <a:cubicBezTo>
                  <a:pt x="215" y="0"/>
                  <a:pt x="215" y="0"/>
                  <a:pt x="215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52"/>
                  <a:pt x="152" y="52"/>
                  <a:pt x="152" y="5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0"/>
                  <a:pt x="147" y="0"/>
                  <a:pt x="147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52"/>
                  <a:pt x="84" y="52"/>
                  <a:pt x="84" y="52"/>
                </a:cubicBezTo>
                <a:cubicBezTo>
                  <a:pt x="79" y="52"/>
                  <a:pt x="79" y="52"/>
                  <a:pt x="79" y="52"/>
                </a:cubicBezTo>
                <a:cubicBezTo>
                  <a:pt x="79" y="0"/>
                  <a:pt x="79" y="0"/>
                  <a:pt x="7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59"/>
                  <a:pt x="16" y="59"/>
                  <a:pt x="16" y="59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21" y="89"/>
                  <a:pt x="21" y="89"/>
                  <a:pt x="21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35" y="113"/>
                  <a:pt x="35" y="113"/>
                  <a:pt x="35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40" y="89"/>
                  <a:pt x="40" y="89"/>
                  <a:pt x="40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59" y="113"/>
                  <a:pt x="59" y="113"/>
                  <a:pt x="59" y="113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81" y="89"/>
                  <a:pt x="81" y="89"/>
                  <a:pt x="81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85" y="89"/>
                  <a:pt x="85" y="89"/>
                  <a:pt x="85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9"/>
                  <a:pt x="90" y="89"/>
                  <a:pt x="9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28" y="113"/>
                  <a:pt x="128" y="113"/>
                  <a:pt x="128" y="113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2" y="113"/>
                  <a:pt x="142" y="113"/>
                  <a:pt x="142" y="11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70" y="89"/>
                  <a:pt x="170" y="89"/>
                  <a:pt x="170" y="89"/>
                </a:cubicBezTo>
                <a:cubicBezTo>
                  <a:pt x="180" y="89"/>
                  <a:pt x="180" y="89"/>
                  <a:pt x="180" y="89"/>
                </a:cubicBezTo>
                <a:cubicBezTo>
                  <a:pt x="175" y="113"/>
                  <a:pt x="175" y="113"/>
                  <a:pt x="175" y="113"/>
                </a:cubicBezTo>
                <a:cubicBezTo>
                  <a:pt x="190" y="113"/>
                  <a:pt x="190" y="113"/>
                  <a:pt x="190" y="113"/>
                </a:cubicBezTo>
                <a:cubicBezTo>
                  <a:pt x="195" y="89"/>
                  <a:pt x="195" y="89"/>
                  <a:pt x="195" y="89"/>
                </a:cubicBezTo>
                <a:cubicBezTo>
                  <a:pt x="204" y="89"/>
                  <a:pt x="204" y="89"/>
                  <a:pt x="204" y="89"/>
                </a:cubicBezTo>
                <a:cubicBezTo>
                  <a:pt x="203" y="96"/>
                  <a:pt x="205" y="103"/>
                  <a:pt x="210" y="108"/>
                </a:cubicBezTo>
                <a:cubicBezTo>
                  <a:pt x="216" y="113"/>
                  <a:pt x="225" y="114"/>
                  <a:pt x="232" y="114"/>
                </a:cubicBezTo>
                <a:cubicBezTo>
                  <a:pt x="241" y="114"/>
                  <a:pt x="251" y="113"/>
                  <a:pt x="260" y="111"/>
                </a:cubicBezTo>
                <a:cubicBezTo>
                  <a:pt x="266" y="89"/>
                  <a:pt x="266" y="89"/>
                  <a:pt x="266" y="89"/>
                </a:cubicBezTo>
                <a:cubicBezTo>
                  <a:pt x="283" y="89"/>
                  <a:pt x="283" y="89"/>
                  <a:pt x="283" y="89"/>
                </a:cubicBezTo>
                <a:cubicBezTo>
                  <a:pt x="283" y="0"/>
                  <a:pt x="283" y="0"/>
                  <a:pt x="283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220" y="0"/>
                  <a:pt x="220" y="0"/>
                  <a:pt x="2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39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44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0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200" y="432000"/>
            <a:ext cx="10185600" cy="518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003200" y="1330126"/>
            <a:ext cx="4968000" cy="454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20800" y="1330126"/>
            <a:ext cx="4968000" cy="454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937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98400" y="1330126"/>
            <a:ext cx="10195200" cy="454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40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61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61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0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4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B546-99EA-459A-AD70-8D8DD2A2F9C6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49EA-E285-41BF-B5D8-41E7F34C7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Rectangle 637"/>
          <p:cNvSpPr/>
          <p:nvPr/>
        </p:nvSpPr>
        <p:spPr>
          <a:xfrm>
            <a:off x="0" y="40962"/>
            <a:ext cx="12192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12" name="Title 3"/>
          <p:cNvSpPr>
            <a:spLocks noGrp="1"/>
          </p:cNvSpPr>
          <p:nvPr>
            <p:ph type="ctrTitle"/>
          </p:nvPr>
        </p:nvSpPr>
        <p:spPr>
          <a:xfrm>
            <a:off x="403259" y="1475315"/>
            <a:ext cx="5554794" cy="738408"/>
          </a:xfrm>
        </p:spPr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2000" b="1" spc="15" dirty="0">
                <a:solidFill>
                  <a:srgbClr val="FFFFFF"/>
                </a:solidFill>
                <a:latin typeface="+mn-lt"/>
                <a:cs typeface="Arial"/>
              </a:rPr>
              <a:t>Ministry of New and Renewable Energy</a:t>
            </a:r>
            <a:br>
              <a:rPr lang="en-US" sz="2000" b="1" spc="15" dirty="0">
                <a:solidFill>
                  <a:srgbClr val="FFFFFF"/>
                </a:solidFill>
                <a:latin typeface="+mn-lt"/>
                <a:cs typeface="Arial"/>
              </a:rPr>
            </a:br>
            <a:r>
              <a:rPr lang="en-US" sz="2000" b="1" spc="15" dirty="0">
                <a:solidFill>
                  <a:srgbClr val="FFFFFF"/>
                </a:solidFill>
                <a:latin typeface="+mn-lt"/>
                <a:cs typeface="Arial"/>
              </a:rPr>
              <a:t>(MNRE)</a:t>
            </a:r>
            <a:endParaRPr lang="en-US" sz="2000" dirty="0">
              <a:latin typeface="+mn-lt"/>
              <a:cs typeface="Arial"/>
            </a:endParaRPr>
          </a:p>
        </p:txBody>
      </p:sp>
      <p:sp>
        <p:nvSpPr>
          <p:cNvPr id="639" name="Rectangle 638"/>
          <p:cNvSpPr/>
          <p:nvPr/>
        </p:nvSpPr>
        <p:spPr>
          <a:xfrm>
            <a:off x="0" y="0"/>
            <a:ext cx="6015038" cy="755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610" tIns="54610" rIns="54610" bIns="54610" rtlCol="0" anchor="ctr"/>
          <a:lstStyle/>
          <a:p>
            <a:pPr algn="l"/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641" name="Title 3"/>
          <p:cNvSpPr txBox="1">
            <a:spLocks/>
          </p:cNvSpPr>
          <p:nvPr/>
        </p:nvSpPr>
        <p:spPr>
          <a:xfrm>
            <a:off x="362066" y="2546213"/>
            <a:ext cx="5451343" cy="10559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720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Remote Monitoring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under PM-KUSUM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4859" y="4478301"/>
            <a:ext cx="74369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260" y="6119490"/>
            <a:ext cx="4984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ACFEA"/>
                </a:solidFill>
                <a:latin typeface="Arial Narrow" panose="020B0606020202030204" pitchFamily="34" charset="0"/>
              </a:rPr>
              <a:t>Fourth National Workshop 22-April-2022</a:t>
            </a:r>
            <a:endParaRPr lang="en-IN" sz="1600" dirty="0">
              <a:solidFill>
                <a:srgbClr val="7ACFEA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33881A8-FE0D-4132-907F-ED79985FA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246" y="-26894"/>
            <a:ext cx="6192753" cy="6911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4DC00C-7E47-44F6-8F22-826FE5D086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1" y="15147"/>
            <a:ext cx="2366718" cy="7334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5143" y="4004683"/>
            <a:ext cx="2005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ACFEA"/>
                </a:solidFill>
                <a:latin typeface="Arial Narrow" panose="020B0606020202030204" pitchFamily="34" charset="0"/>
              </a:rPr>
              <a:t>Outcome &amp; Challenges</a:t>
            </a:r>
            <a:endParaRPr lang="en-IN" sz="1600" dirty="0">
              <a:solidFill>
                <a:srgbClr val="7ACFE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352"/>
            <a:ext cx="10515600" cy="699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KUSUM Mobile Application – Live status : </a:t>
            </a:r>
            <a:br>
              <a:rPr lang="en-US" sz="3200" b="1" dirty="0" smtClean="0">
                <a:solidFill>
                  <a:srgbClr val="002060"/>
                </a:solidFill>
                <a:latin typeface="+mn-lt"/>
              </a:rPr>
            </a:b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21</a:t>
            </a:r>
            <a:r>
              <a:rPr lang="en-US" sz="3200" b="1" baseline="30000" dirty="0" smtClean="0">
                <a:solidFill>
                  <a:srgbClr val="002060"/>
                </a:solidFill>
                <a:latin typeface="+mn-lt"/>
              </a:rPr>
              <a:t>st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 April, 2022, 18:57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0" b="5871"/>
          <a:stretch/>
        </p:blipFill>
        <p:spPr>
          <a:xfrm>
            <a:off x="1152249" y="975395"/>
            <a:ext cx="3429000" cy="5759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9" b="6269"/>
          <a:stretch/>
        </p:blipFill>
        <p:spPr>
          <a:xfrm>
            <a:off x="6519173" y="0"/>
            <a:ext cx="3140935" cy="6461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H="1">
            <a:off x="9423918" y="4739951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423918" y="5461518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445689" y="6127101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445688" y="3144415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9445688" y="3855073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9445687" y="1684150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9445686" y="551052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17891"/>
            <a:ext cx="1176437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KUSUM Mobile App – Performance Analysis 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5"/>
          <a:stretch/>
        </p:blipFill>
        <p:spPr>
          <a:xfrm>
            <a:off x="3781137" y="1211624"/>
            <a:ext cx="3429000" cy="5281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>
            <a:off x="6506546" y="6295052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6506546" y="4049484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658946" y="2895598"/>
            <a:ext cx="15675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17185" y="6295052"/>
            <a:ext cx="1374710" cy="17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4025" y="6206994"/>
            <a:ext cx="246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Yesterday : 20</a:t>
            </a:r>
            <a:r>
              <a:rPr lang="en-US" b="1" baseline="30000" dirty="0" smtClean="0"/>
              <a:t>th</a:t>
            </a:r>
            <a:r>
              <a:rPr lang="en-US" b="1" dirty="0" smtClean="0"/>
              <a:t> April 22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236774" y="6110386"/>
            <a:ext cx="2376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Month : April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91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085" y="4090"/>
            <a:ext cx="10515600" cy="83587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KUSUM Mobile App – Analysis </a:t>
            </a:r>
            <a:r>
              <a:rPr lang="en-US" sz="3600" b="1" dirty="0">
                <a:solidFill>
                  <a:srgbClr val="002060"/>
                </a:solidFill>
                <a:latin typeface="+mn-lt"/>
              </a:rPr>
              <a:t>of March 2022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4" b="6254"/>
          <a:stretch/>
        </p:blipFill>
        <p:spPr>
          <a:xfrm>
            <a:off x="639169" y="764277"/>
            <a:ext cx="3304770" cy="6018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" b="5870"/>
          <a:stretch/>
        </p:blipFill>
        <p:spPr>
          <a:xfrm>
            <a:off x="8042083" y="805219"/>
            <a:ext cx="3311717" cy="6028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3059" r="397" b="5747"/>
          <a:stretch/>
        </p:blipFill>
        <p:spPr>
          <a:xfrm>
            <a:off x="4377536" y="791573"/>
            <a:ext cx="3312698" cy="60418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89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887"/>
            <a:ext cx="11300346" cy="72669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State Summary : Performance Analysis Dashboard of March 2022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5719"/>
            <a:ext cx="12161493" cy="4629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/>
          <p:cNvCxnSpPr/>
          <p:nvPr/>
        </p:nvCxnSpPr>
        <p:spPr>
          <a:xfrm flipV="1">
            <a:off x="390525" y="3162300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152650" y="4152900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66975" y="4972050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43200" y="583882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1639550" y="583882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525250" y="4152900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38225" y="189547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629400" y="197167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39175" y="193357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37" y="296886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Performance Analysis Dashboard – EA View of March 2022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7" y="1658382"/>
            <a:ext cx="11993326" cy="4518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428625" y="3352800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1496675" y="601027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676525" y="601027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05075" y="519112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181225" y="435292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81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238"/>
            <a:ext cx="10515600" cy="78128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State Summary : Live Monitoring Dashboard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908"/>
            <a:ext cx="12244600" cy="403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2447925" y="5023017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647673" y="5023017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791450" y="3168984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65965" y="3168984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1511255" y="3845259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492163" y="4839515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8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6886"/>
            <a:ext cx="10515600" cy="79493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Empanelled Agency Summary : Live Monitoring Dashboard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4944"/>
            <a:ext cx="12192000" cy="4042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6666335" y="5281612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492164" y="5154094"/>
            <a:ext cx="0" cy="676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Benefits to SIA as well as MNRE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Objective of Government is to improve utilization of subsidized assets where state and central government contribution is between 60-90%</a:t>
            </a:r>
          </a:p>
          <a:p>
            <a:pPr lvl="1"/>
            <a:r>
              <a:rPr lang="en-US" dirty="0" smtClean="0"/>
              <a:t>Tracking of Assets – Ensuring physical availability of assets</a:t>
            </a:r>
          </a:p>
          <a:p>
            <a:pPr lvl="1"/>
            <a:r>
              <a:rPr lang="en-US" dirty="0" smtClean="0"/>
              <a:t>Status of Assets – Ensuring functional availability of assets</a:t>
            </a:r>
          </a:p>
          <a:p>
            <a:pPr lvl="1"/>
            <a:r>
              <a:rPr lang="en-US" dirty="0" smtClean="0"/>
              <a:t>Quality of Supply and services – Ensuring performance of assets</a:t>
            </a:r>
          </a:p>
          <a:p>
            <a:pPr lvl="1"/>
            <a:r>
              <a:rPr lang="en-US" dirty="0" smtClean="0"/>
              <a:t>Usage of Assets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32" y="970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Challenges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06" y="1378424"/>
            <a:ext cx="11260494" cy="4798539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Data Availability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ery </a:t>
            </a:r>
            <a:r>
              <a:rPr lang="en-US" dirty="0"/>
              <a:t>few samples (0/10/30) in a </a:t>
            </a:r>
            <a:r>
              <a:rPr lang="en-US" dirty="0" smtClean="0"/>
              <a:t>month</a:t>
            </a:r>
          </a:p>
          <a:p>
            <a:pPr lvl="1"/>
            <a:r>
              <a:rPr lang="en-US" dirty="0"/>
              <a:t>Few Systems are not connected since 3-4 months</a:t>
            </a:r>
            <a:endParaRPr lang="en-US" dirty="0" smtClean="0">
              <a:solidFill>
                <a:schemeClr val="dk1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Quality of data</a:t>
            </a:r>
          </a:p>
          <a:p>
            <a:pPr lvl="1"/>
            <a:r>
              <a:rPr lang="en-US" dirty="0"/>
              <a:t>Irregularity in data values (sometimes zero/null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Zero or no value of latitude, longitude sent by RMS</a:t>
            </a:r>
          </a:p>
          <a:p>
            <a:pPr lvl="1"/>
            <a:r>
              <a:rPr lang="en-US" dirty="0" smtClean="0">
                <a:solidFill>
                  <a:schemeClr val="dk1"/>
                </a:solidFill>
              </a:rPr>
              <a:t>Must have parameter values are not sent – Energy, Running Hours, Water Discharge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Data Validation</a:t>
            </a:r>
          </a:p>
          <a:p>
            <a:pPr lvl="1"/>
            <a:r>
              <a:rPr lang="en-US" dirty="0" smtClean="0"/>
              <a:t>Huge </a:t>
            </a:r>
            <a:r>
              <a:rPr lang="en-US" dirty="0"/>
              <a:t>error in Correlation between Energy, Running Hours &amp; Water </a:t>
            </a:r>
            <a:r>
              <a:rPr lang="en-US" dirty="0" smtClean="0"/>
              <a:t>Discharge</a:t>
            </a:r>
          </a:p>
          <a:p>
            <a:pPr lvl="1"/>
            <a:r>
              <a:rPr lang="en-US" dirty="0" smtClean="0"/>
              <a:t>Duplicate values in different parameters</a:t>
            </a:r>
          </a:p>
        </p:txBody>
      </p:sp>
    </p:spTree>
    <p:extLst>
      <p:ext uri="{BB962C8B-B14F-4D97-AF65-F5344CB8AC3E}">
        <p14:creationId xmlns:p14="http://schemas.microsoft.com/office/powerpoint/2010/main" val="6901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9" y="175573"/>
            <a:ext cx="10515600" cy="49148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+mn-lt"/>
              </a:rPr>
              <a:t>RMS Integration status - Dashboard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387"/>
          <a:stretch/>
        </p:blipFill>
        <p:spPr>
          <a:xfrm>
            <a:off x="0" y="856610"/>
            <a:ext cx="12324071" cy="6001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664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Objective &amp; Outcome of Remote Monitoring System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322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Objective :</a:t>
            </a:r>
            <a:r>
              <a:rPr lang="en-US" b="1" dirty="0" smtClean="0"/>
              <a:t> To monitor, track and improve Utilization of Deployed Assets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Asset Tracking :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Location and Status of Asset</a:t>
            </a:r>
            <a:endParaRPr lang="en-US" dirty="0"/>
          </a:p>
          <a:p>
            <a:r>
              <a:rPr lang="en-US" b="1" dirty="0">
                <a:solidFill>
                  <a:srgbClr val="002060"/>
                </a:solidFill>
              </a:rPr>
              <a:t>Asset Usage Analysis</a:t>
            </a:r>
          </a:p>
          <a:p>
            <a:pPr lvl="1"/>
            <a:r>
              <a:rPr lang="en-US" dirty="0"/>
              <a:t>Water discharge</a:t>
            </a:r>
          </a:p>
          <a:p>
            <a:pPr lvl="1"/>
            <a:r>
              <a:rPr lang="en-US" dirty="0"/>
              <a:t>Pump Usage </a:t>
            </a:r>
            <a:r>
              <a:rPr lang="en-US" dirty="0" smtClean="0"/>
              <a:t>Pattern</a:t>
            </a:r>
            <a:endParaRPr lang="en-US" b="1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Asset Performance Analysis</a:t>
            </a:r>
            <a:r>
              <a:rPr lang="en-US" b="1" dirty="0" smtClean="0"/>
              <a:t> </a:t>
            </a:r>
          </a:p>
          <a:p>
            <a:pPr lvl="1"/>
            <a:r>
              <a:rPr lang="en-US" dirty="0" smtClean="0"/>
              <a:t>Energy Generation</a:t>
            </a:r>
          </a:p>
          <a:p>
            <a:pPr lvl="1"/>
            <a:r>
              <a:rPr lang="en-US" dirty="0" smtClean="0"/>
              <a:t>Capacity Utilization Factor</a:t>
            </a:r>
            <a:endParaRPr lang="en-US" b="1" dirty="0" smtClean="0"/>
          </a:p>
          <a:p>
            <a:r>
              <a:rPr lang="en-US" b="1" dirty="0" smtClean="0">
                <a:solidFill>
                  <a:srgbClr val="002060"/>
                </a:solidFill>
              </a:rPr>
              <a:t>Improvement in Quality of Supply &amp; </a:t>
            </a:r>
            <a:r>
              <a:rPr lang="en-US" b="1" dirty="0">
                <a:solidFill>
                  <a:srgbClr val="002060"/>
                </a:solidFill>
              </a:rPr>
              <a:t>S</a:t>
            </a:r>
            <a:r>
              <a:rPr lang="en-US" b="1" dirty="0" smtClean="0">
                <a:solidFill>
                  <a:srgbClr val="002060"/>
                </a:solidFill>
              </a:rPr>
              <a:t>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Way forward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69391"/>
            <a:ext cx="12027159" cy="435133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EA need to ensure Availability of Valid Data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SIA need to ensure quality and inspection process in place for at least 3-5 samples</a:t>
            </a: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 (Checklist already circulated)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MNRE &amp; Software Consultancy Agency : </a:t>
            </a:r>
          </a:p>
          <a:p>
            <a:pPr lvl="1"/>
            <a:r>
              <a:rPr lang="en-US" sz="2000" dirty="0" smtClean="0"/>
              <a:t>Educating and Handholding of EA </a:t>
            </a:r>
          </a:p>
          <a:p>
            <a:pPr lvl="1"/>
            <a:r>
              <a:rPr lang="en-US" sz="2000" dirty="0" smtClean="0"/>
              <a:t>Coordinating with SIA for streamlining of processes</a:t>
            </a:r>
          </a:p>
          <a:p>
            <a:pPr lvl="1"/>
            <a:r>
              <a:rPr lang="en-US" sz="2000" dirty="0" smtClean="0"/>
              <a:t>Developing various Analytics and Performance Indicators</a:t>
            </a:r>
          </a:p>
          <a:p>
            <a:pPr lvl="1"/>
            <a:r>
              <a:rPr lang="en-US" sz="2000" dirty="0" smtClean="0"/>
              <a:t>Consumer Awareness : Mobile Application etc.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05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0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4394" y="511157"/>
            <a:ext cx="9831114" cy="972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7600"/>
              </a:lnSpc>
            </a:pPr>
            <a:r>
              <a:rPr lang="en-US" sz="4400" dirty="0">
                <a:solidFill>
                  <a:srgbClr val="002060"/>
                </a:solidFill>
              </a:rPr>
              <a:t>Thank You</a:t>
            </a:r>
            <a:endParaRPr lang="en-IN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94563" y="2412946"/>
            <a:ext cx="6644384" cy="1201925"/>
          </a:xfrm>
        </p:spPr>
        <p:txBody>
          <a:bodyPr>
            <a:noAutofit/>
          </a:bodyPr>
          <a:lstStyle/>
          <a:p>
            <a:r>
              <a:rPr lang="en-US" sz="5400" dirty="0"/>
              <a:t>Check List for Remote Monitoring System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486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400" y="384251"/>
            <a:ext cx="10195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Check List for Remote Monitoring </a:t>
            </a:r>
            <a:r>
              <a:rPr lang="en-US" dirty="0" smtClean="0"/>
              <a:t>System (1/2) :</a:t>
            </a: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sz="2400" dirty="0" smtClean="0"/>
              <a:t>(</a:t>
            </a:r>
            <a:r>
              <a:rPr lang="en-US" sz="2400" dirty="0"/>
              <a:t>For Component-B – Reference EESL Tender -</a:t>
            </a:r>
            <a:r>
              <a:rPr lang="en-US" sz="2400" u="sng" dirty="0"/>
              <a:t> </a:t>
            </a:r>
            <a:r>
              <a:rPr lang="en-US" sz="2400" dirty="0"/>
              <a:t>EESL/06/2020-21/SWPS/1-10HP/Off Grid/202101032</a:t>
            </a:r>
            <a:r>
              <a:rPr lang="en-US" sz="2400" u="sng" dirty="0"/>
              <a:t>)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011982"/>
              </p:ext>
            </p:extLst>
          </p:nvPr>
        </p:nvGraphicFramePr>
        <p:xfrm>
          <a:off x="759685" y="1284837"/>
          <a:ext cx="10672631" cy="5368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2589"/>
                <a:gridCol w="2429737"/>
                <a:gridCol w="2434582"/>
                <a:gridCol w="2307101"/>
                <a:gridCol w="3038622"/>
              </a:tblGrid>
              <a:tr h="5017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Reference Clause of Tender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EESL/06/2020-21/SWPS/1-10HP/Off Grid/202101032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Method for Evaluation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</a:tr>
              <a:tr h="410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GPS Module with less than 10 meter horizontal accuracy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 track the location of Pump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Page no 103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 2.d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Check for Geo Location accuracy on mobile application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</a:tr>
              <a:tr h="828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Local Device communication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Pump Controller – UART/RS485 MODBUS RTU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 communicate with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Local Drive (Meter, Inverters and string combiners etc.)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Page no 104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 4.a.i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Check for Parameters availability at local level against MODBUS Registers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</a:tr>
              <a:tr h="2715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Remote Connectivity :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GSM/GPRS/2G/3G/4G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communicate with State Platform remotely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Page no 104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 4.a.ii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Connect RMS with State Server using SIM card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</a:tr>
              <a:tr h="410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Local Connectivity: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Ethernet/Wi-Fi/Bluetooth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 retrieve locally store data and update configuration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Page no 104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Clause 4.a.iii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Connect mobile application to RMS and check for data on parameter monitoring page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</a:tr>
              <a:tr h="5501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Sensor Connectivity: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 Analog Inputs with 0.1% FSR accuracy and 2 Digital Inputs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 integrate sensors such as flow transmitters, level sensors, moisture sensors etc.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Page no 104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Clause 4.a.iv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Connect Flow transmitter analog input sensor. Check for 0.1% accuracy and data availability of flow rate on State portal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</a:tr>
              <a:tr h="1803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Provision to remotely operate pump from state Level Platform or Farmer Mobile Application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Push Data on Events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Command on Demand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save ground water farmer shall be able to turn on and off pump remotely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notify pump on off events and alarming conditions immediately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Page no 104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Clause 4.a.v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Clause 4.b.i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Clause 4.b.iii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Turn on or off the pump and check for within 1 minute status update on State portal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25688"/>
              </p:ext>
            </p:extLst>
          </p:nvPr>
        </p:nvGraphicFramePr>
        <p:xfrm>
          <a:off x="636002" y="1155563"/>
          <a:ext cx="10919997" cy="5506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310"/>
                <a:gridCol w="2486052"/>
                <a:gridCol w="2794691"/>
                <a:gridCol w="2006459"/>
                <a:gridCol w="3159485"/>
              </a:tblGrid>
              <a:tr h="2787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Sr.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Specification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Reference Clause of Tender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EESL/06/2020-21/SWPS/1-10HP/Off Grid/202101032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Method for Evaluation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66" marR="48266" marT="0" marB="0"/>
                </a:tc>
              </a:tr>
              <a:tr h="9424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Push data on Periodic Interval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send voltage, power, energy, water discharge and other parameters on periodic interval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Page no 105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Clause 4.b.ii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Check for the periodic data updates on State portal at every 5 minutes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359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Configure periodic interval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update data communication frequency with server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Page no 106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Clause 4.g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Send command from State portal to update the communication frequency and check on portal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Communication Protocol : IoT - MQTT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 ensure smooth and faster integration between RMS and State Level Solar Energy Data Management Platform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Page no 214 to 236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7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Remote Monitoring System with Device Registration Platform of State Portal and Verify all Parameters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3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Topic Structure and Handshaking with Server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Encryption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Authentication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Authorization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52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Message Formats and List of Parameters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Units of Parameters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8400" y="356108"/>
            <a:ext cx="101952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Check List for Remote Monitoring </a:t>
            </a:r>
            <a:r>
              <a:rPr lang="en-US" dirty="0" smtClean="0"/>
              <a:t>System (2/2) :</a:t>
            </a: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sz="2400" dirty="0" smtClean="0"/>
              <a:t>(</a:t>
            </a:r>
            <a:r>
              <a:rPr lang="en-US" sz="2400" dirty="0"/>
              <a:t>For Component-B – Reference EESL Tender -</a:t>
            </a:r>
            <a:r>
              <a:rPr lang="en-US" sz="2400" u="sng" dirty="0"/>
              <a:t> </a:t>
            </a:r>
            <a:r>
              <a:rPr lang="en-US" sz="2400" dirty="0"/>
              <a:t>EESL/06/2020-21/SWPS/1-10HP/Off Grid/202101032</a:t>
            </a:r>
            <a:r>
              <a:rPr lang="en-US" sz="2400" u="sng" dirty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8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94563" y="2412946"/>
            <a:ext cx="6644384" cy="12019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Few Observations related to Existing data available from RMS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89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591778" cy="73215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Observation 1 : Zero Value of Latitude, Longitude sent by RMS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75311"/>
            <a:ext cx="10058400" cy="3708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186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11296357" cy="9572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Observation 2 : No value of Latitude, Longitude sent by RMS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15524"/>
            <a:ext cx="10058400" cy="3725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13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432000"/>
            <a:ext cx="10823040" cy="5184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Observation </a:t>
            </a:r>
            <a:r>
              <a:rPr lang="en-US" sz="3600" dirty="0" smtClean="0">
                <a:solidFill>
                  <a:srgbClr val="002060"/>
                </a:solidFill>
              </a:rPr>
              <a:t>3 </a:t>
            </a:r>
            <a:r>
              <a:rPr lang="en-US" sz="3600" dirty="0">
                <a:solidFill>
                  <a:srgbClr val="002060"/>
                </a:solidFill>
              </a:rPr>
              <a:t>: </a:t>
            </a:r>
            <a:r>
              <a:rPr lang="en-US" sz="3600" dirty="0" smtClean="0">
                <a:solidFill>
                  <a:srgbClr val="002060"/>
                </a:solidFill>
              </a:rPr>
              <a:t>Other observations related to </a:t>
            </a:r>
            <a:r>
              <a:rPr lang="en-US" sz="3600" dirty="0" err="1" smtClean="0">
                <a:solidFill>
                  <a:srgbClr val="002060"/>
                </a:solidFill>
              </a:rPr>
              <a:t>Lat</a:t>
            </a:r>
            <a:r>
              <a:rPr lang="en-US" sz="3600" dirty="0" smtClean="0">
                <a:solidFill>
                  <a:srgbClr val="002060"/>
                </a:solidFill>
              </a:rPr>
              <a:t>, Long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It has been observed that Latitude &amp; Longitude captured by RMS System of few EA are not </a:t>
            </a:r>
            <a:r>
              <a:rPr lang="en-US" dirty="0" err="1" smtClean="0"/>
              <a:t>realtime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Wrong location – other state/other country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Accuracy </a:t>
            </a:r>
            <a:r>
              <a:rPr lang="en-US" dirty="0"/>
              <a:t>of the 200m-10000m</a:t>
            </a:r>
          </a:p>
          <a:p>
            <a:pPr marL="285750" indent="-285750">
              <a:buFontTx/>
              <a:buChar char="-"/>
            </a:pPr>
            <a:r>
              <a:rPr lang="en-US" dirty="0"/>
              <a:t>Irregularity in data values (sometimes zero/null)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Manipulated preprogrammed </a:t>
            </a:r>
            <a:r>
              <a:rPr lang="en-US" dirty="0" smtClean="0"/>
              <a:t>values</a:t>
            </a: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Reasons</a:t>
            </a:r>
          </a:p>
          <a:p>
            <a:endParaRPr lang="en-US" dirty="0"/>
          </a:p>
          <a:p>
            <a:pPr lvl="2">
              <a:buClrTx/>
            </a:pPr>
            <a:r>
              <a:rPr lang="en-US" dirty="0" smtClean="0"/>
              <a:t>Data Entry Mistake in case of RMS is configured with Static </a:t>
            </a:r>
            <a:r>
              <a:rPr lang="en-US" dirty="0"/>
              <a:t>Preprogrammed </a:t>
            </a:r>
            <a:r>
              <a:rPr lang="en-US" dirty="0" err="1"/>
              <a:t>lat,long</a:t>
            </a:r>
            <a:r>
              <a:rPr lang="en-US" dirty="0"/>
              <a:t> </a:t>
            </a:r>
            <a:r>
              <a:rPr lang="en-US" dirty="0" smtClean="0"/>
              <a:t>values</a:t>
            </a:r>
          </a:p>
          <a:p>
            <a:pPr lvl="2">
              <a:buClrTx/>
            </a:pPr>
            <a:r>
              <a:rPr lang="en-US" dirty="0" smtClean="0"/>
              <a:t>Use of Cell triangulation method which is inaccurate as well as irregular</a:t>
            </a:r>
          </a:p>
          <a:p>
            <a:pPr lvl="2">
              <a:buClrTx/>
            </a:pPr>
            <a:r>
              <a:rPr lang="en-US" dirty="0" smtClean="0"/>
              <a:t>Data routed through Empanelled Agency server and manipulated values are sent to state SEDM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Solution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of GPS Module/GPS Services with less than 10 meter horizontal accuracy</a:t>
            </a:r>
          </a:p>
          <a:p>
            <a:endParaRPr lang="en-US" dirty="0"/>
          </a:p>
        </p:txBody>
      </p:sp>
      <p:sp>
        <p:nvSpPr>
          <p:cNvPr id="4" name="Text Placeholder 8"/>
          <p:cNvSpPr txBox="1">
            <a:spLocks/>
          </p:cNvSpPr>
          <p:nvPr/>
        </p:nvSpPr>
        <p:spPr>
          <a:xfrm>
            <a:off x="1743228" y="2564351"/>
            <a:ext cx="10195200" cy="454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88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720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152000" indent="-288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29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Farmer Details : Shri Pal Singh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564952"/>
              </p:ext>
            </p:extLst>
          </p:nvPr>
        </p:nvGraphicFramePr>
        <p:xfrm>
          <a:off x="1936066" y="1825625"/>
          <a:ext cx="8319868" cy="2966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16680"/>
                <a:gridCol w="44031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 / </a:t>
                      </a:r>
                      <a:r>
                        <a:rPr lang="en-US" dirty="0" err="1" smtClean="0"/>
                        <a:t>Saral</a:t>
                      </a:r>
                      <a:r>
                        <a:rPr lang="en-US" baseline="0" dirty="0" smtClean="0"/>
                        <a:t> 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SWPS/2020/01455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Pump</a:t>
                      </a:r>
                      <a:r>
                        <a:rPr lang="en-US" baseline="0" dirty="0" smtClean="0"/>
                        <a:t> Details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 HP</a:t>
                      </a:r>
                      <a:r>
                        <a:rPr lang="en-US" baseline="0" dirty="0" smtClean="0"/>
                        <a:t> AC Submersible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Land Coverage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</a:t>
                      </a:r>
                      <a:r>
                        <a:rPr lang="en-US" dirty="0" smtClean="0"/>
                        <a:t>Acres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Sultanpur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District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Gurugram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Haryana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Installation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April 2021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1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6"/>
            <a:ext cx="11577711" cy="8587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Observation 4 : No value of RSSI (Signal Strength) sent by RMS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5134"/>
            <a:ext cx="10058400" cy="3719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6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521440" cy="9009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Observation 5 : Some parameter values are not sent by RMS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09986"/>
            <a:ext cx="10058400" cy="3723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6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0515600" cy="90096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Observation 6 : Wrong/Zero data value sent by RMS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90394"/>
            <a:ext cx="10058400" cy="3681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9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Observation 7 : Complete RMS Health related message is not sent by RMS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36089"/>
            <a:ext cx="10058400" cy="3709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3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Huge error in Correlation between Energy, Running Hours &amp; Water Discharge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75287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Observation 8 : Inaccuracy of available data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66409"/>
            <a:ext cx="10058400" cy="36485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07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70402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Observation 9 : Duplicate values in different parameters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3"/>
          <a:stretch/>
        </p:blipFill>
        <p:spPr>
          <a:xfrm>
            <a:off x="0" y="1463040"/>
            <a:ext cx="12192000" cy="4781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8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4004" y="1330126"/>
            <a:ext cx="11878654" cy="4546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Latitude &amp; Longitude</a:t>
            </a:r>
            <a:r>
              <a:rPr lang="en-US" dirty="0" smtClean="0"/>
              <a:t> – To track pump location – To be displayed on dash board as well as Farmer Mobile Application</a:t>
            </a:r>
          </a:p>
          <a:p>
            <a:endParaRPr lang="en-US" dirty="0" smtClean="0"/>
          </a:p>
          <a:p>
            <a:r>
              <a:rPr lang="en-US" b="1" dirty="0" smtClean="0"/>
              <a:t>Energy Generation</a:t>
            </a:r>
            <a:r>
              <a:rPr lang="en-US" dirty="0" smtClean="0"/>
              <a:t> – To calculate %CUF </a:t>
            </a:r>
          </a:p>
          <a:p>
            <a:pPr lvl="1"/>
            <a:r>
              <a:rPr lang="en-US" b="0" dirty="0" smtClean="0"/>
              <a:t>To be displayed on dash board as well as Farmer Mobile Application</a:t>
            </a:r>
          </a:p>
          <a:p>
            <a:endParaRPr lang="en-US" dirty="0" smtClean="0"/>
          </a:p>
          <a:p>
            <a:r>
              <a:rPr lang="en-US" b="1" dirty="0" smtClean="0"/>
              <a:t>Running Hours</a:t>
            </a:r>
            <a:r>
              <a:rPr lang="en-US" dirty="0" smtClean="0"/>
              <a:t> – To calculate usage pattern with crop, area, farm size – </a:t>
            </a:r>
          </a:p>
          <a:p>
            <a:pPr lvl="1"/>
            <a:r>
              <a:rPr lang="en-US" b="0" dirty="0" smtClean="0"/>
              <a:t>To be displayed on dash board as well as Farmer Mobile Application</a:t>
            </a:r>
          </a:p>
          <a:p>
            <a:endParaRPr lang="en-US" dirty="0" smtClean="0"/>
          </a:p>
          <a:p>
            <a:r>
              <a:rPr lang="en-US" b="1" dirty="0" smtClean="0"/>
              <a:t>Pump Status</a:t>
            </a:r>
            <a:r>
              <a:rPr lang="en-US" dirty="0" smtClean="0"/>
              <a:t> – Running / Stop / Fault - </a:t>
            </a:r>
            <a:r>
              <a:rPr lang="en-US" dirty="0"/>
              <a:t>To be displayed on dash board as well as Farmer Mobile </a:t>
            </a:r>
            <a:r>
              <a:rPr lang="en-US" dirty="0" smtClean="0"/>
              <a:t>Application</a:t>
            </a:r>
          </a:p>
          <a:p>
            <a:pPr lvl="1"/>
            <a:r>
              <a:rPr lang="en-US" b="0" dirty="0" smtClean="0"/>
              <a:t>To </a:t>
            </a:r>
            <a:r>
              <a:rPr lang="en-US" b="0" dirty="0"/>
              <a:t>be displayed on dash board as well as Farmer Mobile Application</a:t>
            </a:r>
          </a:p>
          <a:p>
            <a:endParaRPr lang="en-US" dirty="0" smtClean="0"/>
          </a:p>
          <a:p>
            <a:r>
              <a:rPr lang="en-US" b="1" dirty="0" smtClean="0"/>
              <a:t>Water Discharge</a:t>
            </a:r>
            <a:r>
              <a:rPr lang="en-US" dirty="0" smtClean="0"/>
              <a:t> (at least 5-10% Accurate)– To correlate Pump Size, Head, Energy Generation, Running Hours, Crop</a:t>
            </a:r>
          </a:p>
          <a:p>
            <a:pPr lvl="1"/>
            <a:r>
              <a:rPr lang="en-US" b="0" dirty="0" smtClean="0"/>
              <a:t>To </a:t>
            </a:r>
            <a:r>
              <a:rPr lang="en-US" b="0" dirty="0"/>
              <a:t>be displayed on dash board as well as Farmer Mobile Application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67588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RMS : Critical Parameters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8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Ideally RMS should be online during sunshine hours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has been observed that very few samples (0/10/30) in a month are captured which restricts further analysis of the working condition of the pump and its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RMS provides data only when pump is running</a:t>
            </a:r>
          </a:p>
          <a:p>
            <a:pPr lvl="1"/>
            <a:r>
              <a:rPr lang="en-US" dirty="0" smtClean="0"/>
              <a:t>      - RMS to be powered up from input DC supply not from output voltages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Few </a:t>
            </a:r>
            <a:r>
              <a:rPr lang="en-US" dirty="0"/>
              <a:t>Systems are not connected since 3-4 </a:t>
            </a:r>
            <a:r>
              <a:rPr lang="en-US" dirty="0" smtClean="0"/>
              <a:t>months</a:t>
            </a:r>
          </a:p>
          <a:p>
            <a:pPr marL="573750" lvl="2" indent="-285750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SIM </a:t>
            </a:r>
            <a:r>
              <a:rPr lang="en-US" dirty="0"/>
              <a:t>related Issues : recharge, ISP Selection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65126"/>
            <a:ext cx="10515600" cy="68995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Poor Data Availability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687"/>
            <a:ext cx="10515600" cy="54927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Location &amp; Status Tracking – 21</a:t>
            </a:r>
            <a:r>
              <a:rPr lang="en-US" sz="3200" b="1" baseline="30000" dirty="0" smtClean="0">
                <a:solidFill>
                  <a:srgbClr val="002060"/>
                </a:solidFill>
                <a:latin typeface="+mn-lt"/>
              </a:rPr>
              <a:t>st</a:t>
            </a:r>
            <a:r>
              <a:rPr lang="en-US" sz="3200" b="1" dirty="0" smtClean="0">
                <a:solidFill>
                  <a:srgbClr val="002060"/>
                </a:solidFill>
                <a:latin typeface="+mn-lt"/>
              </a:rPr>
              <a:t> April, 2022 – 17:10 </a:t>
            </a: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0" y="628684"/>
            <a:ext cx="12083213" cy="62102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2024743" y="3312367"/>
            <a:ext cx="8304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052596" y="4435151"/>
            <a:ext cx="15551" cy="640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3048000" y="4298302"/>
            <a:ext cx="15551" cy="640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64080" y="2233126"/>
            <a:ext cx="10021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273351" y="4298302"/>
            <a:ext cx="15551" cy="6407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Location Tracking – Satellite view</a:t>
            </a:r>
            <a:endParaRPr lang="en-US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3" t="16069" b="7088"/>
          <a:stretch/>
        </p:blipFill>
        <p:spPr>
          <a:xfrm>
            <a:off x="1571625" y="1164846"/>
            <a:ext cx="9048750" cy="5582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V="1">
            <a:off x="4721290" y="4329801"/>
            <a:ext cx="12635" cy="1010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096000" y="5042037"/>
            <a:ext cx="12635" cy="1010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83239"/>
            <a:ext cx="11477767" cy="68575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System Monitoring Parameters : 21</a:t>
            </a:r>
            <a:r>
              <a:rPr lang="en-US" sz="3600" b="1" baseline="30000" dirty="0" smtClean="0">
                <a:solidFill>
                  <a:srgbClr val="002060"/>
                </a:solidFill>
                <a:latin typeface="+mn-lt"/>
              </a:rPr>
              <a:t>st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April, 2022, 17:01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408" y="2878232"/>
            <a:ext cx="70866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1348582"/>
            <a:ext cx="12258675" cy="146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340" y="2885772"/>
            <a:ext cx="5019675" cy="3495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7643154" y="5334000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419786" y="4152196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096000" y="4115197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629525" y="4115197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267200" y="5414963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4200" y="5410598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66913" y="5400192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47738" y="4239817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71738" y="4282282"/>
            <a:ext cx="9525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4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4183"/>
            <a:ext cx="10515600" cy="617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Pump Usage Pattern : 19</a:t>
            </a:r>
            <a:r>
              <a:rPr lang="en-US" sz="3600" b="1" baseline="30000" dirty="0" smtClean="0">
                <a:solidFill>
                  <a:srgbClr val="002060"/>
                </a:solidFill>
                <a:latin typeface="+mn-lt"/>
              </a:rPr>
              <a:t>th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April 2022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1762125"/>
            <a:ext cx="12058650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3590925" y="3457575"/>
            <a:ext cx="9525" cy="895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619625" y="4352925"/>
            <a:ext cx="9525" cy="895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1475" y="5391150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Pump Status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730" y="4329793"/>
            <a:ext cx="125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Power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Generation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24183"/>
            <a:ext cx="10515600" cy="617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Pump Usage Pattern : 20</a:t>
            </a:r>
            <a:r>
              <a:rPr lang="en-US" sz="3600" b="1" baseline="30000" dirty="0" smtClean="0">
                <a:solidFill>
                  <a:srgbClr val="002060"/>
                </a:solidFill>
                <a:latin typeface="+mn-lt"/>
              </a:rPr>
              <a:t>th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April 2022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987208"/>
            <a:ext cx="12058650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590925" y="3767069"/>
            <a:ext cx="9525" cy="895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619625" y="4662419"/>
            <a:ext cx="9525" cy="895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81475" y="5700644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Pump Status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5730" y="4639287"/>
            <a:ext cx="125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Power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Generation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24183"/>
            <a:ext cx="10515600" cy="617514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Pump Usage Pattern : 21</a:t>
            </a:r>
            <a:r>
              <a:rPr lang="en-US" sz="3600" b="1" baseline="30000" dirty="0" smtClean="0">
                <a:solidFill>
                  <a:srgbClr val="002060"/>
                </a:solidFill>
                <a:latin typeface="+mn-lt"/>
              </a:rPr>
              <a:t>st</a:t>
            </a:r>
            <a:r>
              <a:rPr lang="en-US" sz="3600" b="1" dirty="0" smtClean="0">
                <a:solidFill>
                  <a:srgbClr val="002060"/>
                </a:solidFill>
                <a:latin typeface="+mn-lt"/>
              </a:rPr>
              <a:t> April 2022</a:t>
            </a:r>
            <a:endParaRPr 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1738312"/>
            <a:ext cx="12087225" cy="338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250913" y="3921810"/>
            <a:ext cx="9525" cy="895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6223341" y="4437325"/>
            <a:ext cx="9525" cy="895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85191" y="5475550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Pump Status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5718" y="4794028"/>
            <a:ext cx="125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</a:rPr>
              <a:t>Power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</a:rPr>
              <a:t>Generation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C4896285C0D449C58FA11D28DB5B5" ma:contentTypeVersion="13" ma:contentTypeDescription="Create a new document." ma:contentTypeScope="" ma:versionID="3e10d060f455d48cc2d1f00d42f4d85a">
  <xsd:schema xmlns:xsd="http://www.w3.org/2001/XMLSchema" xmlns:xs="http://www.w3.org/2001/XMLSchema" xmlns:p="http://schemas.microsoft.com/office/2006/metadata/properties" xmlns:ns2="5f8d63a8-5650-46b5-b9a4-8ee4be0f762d" xmlns:ns3="2d51f1d2-0100-448e-a1f6-9221269b5ce5" targetNamespace="http://schemas.microsoft.com/office/2006/metadata/properties" ma:root="true" ma:fieldsID="1358e7249b60ab614786c9e603bb2a03" ns2:_="" ns3:_="">
    <xsd:import namespace="5f8d63a8-5650-46b5-b9a4-8ee4be0f762d"/>
    <xsd:import namespace="2d51f1d2-0100-448e-a1f6-9221269b5c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d63a8-5650-46b5-b9a4-8ee4be0f76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51f1d2-0100-448e-a1f6-9221269b5c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BFF6FA-264B-4B08-9C9C-C33C486EE0DE}"/>
</file>

<file path=customXml/itemProps2.xml><?xml version="1.0" encoding="utf-8"?>
<ds:datastoreItem xmlns:ds="http://schemas.openxmlformats.org/officeDocument/2006/customXml" ds:itemID="{5482FBC5-CE10-4165-A220-7FD8A3DD06F2}"/>
</file>

<file path=customXml/itemProps3.xml><?xml version="1.0" encoding="utf-8"?>
<ds:datastoreItem xmlns:ds="http://schemas.openxmlformats.org/officeDocument/2006/customXml" ds:itemID="{BC3C6E00-FD5E-4F92-B6D2-81A71F0DB46E}"/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1277</Words>
  <Application>Microsoft Office PowerPoint</Application>
  <PresentationFormat>Widescreen</PresentationFormat>
  <Paragraphs>240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Calibri</vt:lpstr>
      <vt:lpstr>Calibri Light</vt:lpstr>
      <vt:lpstr>Times New Roman</vt:lpstr>
      <vt:lpstr>Office Theme</vt:lpstr>
      <vt:lpstr>Ministry of New and Renewable Energy (MNRE)</vt:lpstr>
      <vt:lpstr>Objective &amp; Outcome of Remote Monitoring System</vt:lpstr>
      <vt:lpstr>Farmer Details : Shri Pal Singh</vt:lpstr>
      <vt:lpstr>Location &amp; Status Tracking – 21st April, 2022 – 17:10 </vt:lpstr>
      <vt:lpstr>Location Tracking – Satellite view</vt:lpstr>
      <vt:lpstr>System Monitoring Parameters : 21st April, 2022, 17:01</vt:lpstr>
      <vt:lpstr>Pump Usage Pattern : 19th April 2022</vt:lpstr>
      <vt:lpstr>Pump Usage Pattern : 20th April 2022</vt:lpstr>
      <vt:lpstr>Pump Usage Pattern : 21st April 2022</vt:lpstr>
      <vt:lpstr>KUSUM Mobile Application – Live status :  21st April, 2022, 18:57</vt:lpstr>
      <vt:lpstr>KUSUM Mobile App – Performance Analysis </vt:lpstr>
      <vt:lpstr>KUSUM Mobile App – Analysis of March 2022</vt:lpstr>
      <vt:lpstr>State Summary : Performance Analysis Dashboard of March 2022</vt:lpstr>
      <vt:lpstr>Performance Analysis Dashboard – EA View of March 2022</vt:lpstr>
      <vt:lpstr>State Summary : Live Monitoring Dashboard</vt:lpstr>
      <vt:lpstr>Empanelled Agency Summary : Live Monitoring Dashboard</vt:lpstr>
      <vt:lpstr>Benefits to SIA as well as MNRE</vt:lpstr>
      <vt:lpstr>Challenges</vt:lpstr>
      <vt:lpstr>RMS Integration status - Dashboard</vt:lpstr>
      <vt:lpstr>Way forward</vt:lpstr>
      <vt:lpstr>Questions and Answers</vt:lpstr>
      <vt:lpstr>PowerPoint Presentation</vt:lpstr>
      <vt:lpstr>Check List for Remote Monitoring System</vt:lpstr>
      <vt:lpstr>Check List for Remote Monitoring System (1/2) :  (For Component-B – Reference EESL Tender - EESL/06/2020-21/SWPS/1-10HP/Off Grid/202101032)</vt:lpstr>
      <vt:lpstr>Check List for Remote Monitoring System (2/2) :  (For Component-B – Reference EESL Tender - EESL/06/2020-21/SWPS/1-10HP/Off Grid/202101032)</vt:lpstr>
      <vt:lpstr>Few Observations related to Existing data available from RMS</vt:lpstr>
      <vt:lpstr>Observation 1 : Zero Value of Latitude, Longitude sent by RMS</vt:lpstr>
      <vt:lpstr>Observation 2 : No value of Latitude, Longitude sent by RMS</vt:lpstr>
      <vt:lpstr>Observation 3 : Other observations related to Lat, Long</vt:lpstr>
      <vt:lpstr>Observation 4 : No value of RSSI (Signal Strength) sent by RMS</vt:lpstr>
      <vt:lpstr>Observation 5 : Some parameter values are not sent by RMS</vt:lpstr>
      <vt:lpstr>Observation 6 : Wrong/Zero data value sent by RMS</vt:lpstr>
      <vt:lpstr>Observation 7 : Complete RMS Health related message is not sent by RMS</vt:lpstr>
      <vt:lpstr>Observation 8 : Inaccuracy of available data</vt:lpstr>
      <vt:lpstr>Observation 9 : Duplicate values in different parameters</vt:lpstr>
      <vt:lpstr>RMS : Critical Parameters</vt:lpstr>
      <vt:lpstr>Poor Data Availability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Remote Monitoring under PM-KUSUM</dc:title>
  <dc:creator>sachin</dc:creator>
  <cp:lastModifiedBy>sachin</cp:lastModifiedBy>
  <cp:revision>101</cp:revision>
  <dcterms:created xsi:type="dcterms:W3CDTF">2022-04-21T10:02:25Z</dcterms:created>
  <dcterms:modified xsi:type="dcterms:W3CDTF">2022-04-22T04:26:14Z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0x010100CF4C4896285C0D449C58FA11D28DB5B5</vt:lpwstr>
  </property>
</Properties>
</file>